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DIN Next LT Arabic" panose="020B0803020203050203" pitchFamily="34" charset="-78"/>
      <p:bold r:id="rId19"/>
    </p:embeddedFont>
    <p:embeddedFont>
      <p:font typeface="Poppins" panose="00000500000000000000" pitchFamily="2" charset="0"/>
      <p:regular r:id="rId20"/>
      <p:bold r:id="rId21"/>
      <p:italic r:id="rId22"/>
      <p:boldItalic r:id="rId23"/>
    </p:embeddedFont>
    <p:embeddedFont>
      <p:font typeface="Poppins Bold" panose="00000800000000000000"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rive.google.com/file/d/1kFqjgOMe95IuvPvTDtbK77KLsg91ek6V/view?usp=sharing"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700000">
            <a:off x="14302722" y="4221001"/>
            <a:ext cx="4217640" cy="6355347"/>
          </a:xfrm>
          <a:custGeom>
            <a:avLst/>
            <a:gdLst/>
            <a:ahLst/>
            <a:cxnLst/>
            <a:rect l="l" t="t" r="r" b="b"/>
            <a:pathLst>
              <a:path w="4217640" h="6355347">
                <a:moveTo>
                  <a:pt x="0" y="0"/>
                </a:moveTo>
                <a:lnTo>
                  <a:pt x="4217639" y="0"/>
                </a:lnTo>
                <a:lnTo>
                  <a:pt x="4217639" y="6355348"/>
                </a:lnTo>
                <a:lnTo>
                  <a:pt x="0" y="6355348"/>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ar-SA"/>
          </a:p>
        </p:txBody>
      </p:sp>
      <p:sp>
        <p:nvSpPr>
          <p:cNvPr id="3" name="Freeform 3"/>
          <p:cNvSpPr/>
          <p:nvPr/>
        </p:nvSpPr>
        <p:spPr>
          <a:xfrm>
            <a:off x="-894322" y="3901507"/>
            <a:ext cx="9204468" cy="9204468"/>
          </a:xfrm>
          <a:custGeom>
            <a:avLst/>
            <a:gdLst/>
            <a:ahLst/>
            <a:cxnLst/>
            <a:rect l="l" t="t" r="r" b="b"/>
            <a:pathLst>
              <a:path w="9204468" h="9204468">
                <a:moveTo>
                  <a:pt x="0" y="0"/>
                </a:moveTo>
                <a:lnTo>
                  <a:pt x="9204468" y="0"/>
                </a:lnTo>
                <a:lnTo>
                  <a:pt x="9204468" y="9204468"/>
                </a:lnTo>
                <a:lnTo>
                  <a:pt x="0" y="9204468"/>
                </a:lnTo>
                <a:lnTo>
                  <a:pt x="0" y="0"/>
                </a:lnTo>
                <a:close/>
              </a:path>
            </a:pathLst>
          </a:custGeom>
          <a:blipFill>
            <a:blip r:embed="rId4">
              <a:alphaModFix amt="31999"/>
              <a:extLst>
                <a:ext uri="{96DAC541-7B7A-43D3-8B79-37D633B846F1}">
                  <asvg:svgBlip xmlns:asvg="http://schemas.microsoft.com/office/drawing/2016/SVG/main" r:embed="rId5"/>
                </a:ext>
              </a:extLst>
            </a:blip>
            <a:stretch>
              <a:fillRect/>
            </a:stretch>
          </a:blipFill>
        </p:spPr>
        <p:txBody>
          <a:bodyPr/>
          <a:lstStyle/>
          <a:p>
            <a:endParaRPr lang="ar-SA"/>
          </a:p>
        </p:txBody>
      </p:sp>
      <p:sp>
        <p:nvSpPr>
          <p:cNvPr id="4" name="Freeform 4"/>
          <p:cNvSpPr/>
          <p:nvPr/>
        </p:nvSpPr>
        <p:spPr>
          <a:xfrm>
            <a:off x="3908041" y="1878587"/>
            <a:ext cx="10471918" cy="10471918"/>
          </a:xfrm>
          <a:custGeom>
            <a:avLst/>
            <a:gdLst/>
            <a:ahLst/>
            <a:cxnLst/>
            <a:rect l="l" t="t" r="r" b="b"/>
            <a:pathLst>
              <a:path w="10471918" h="10471918">
                <a:moveTo>
                  <a:pt x="0" y="0"/>
                </a:moveTo>
                <a:lnTo>
                  <a:pt x="10471918" y="0"/>
                </a:lnTo>
                <a:lnTo>
                  <a:pt x="10471918" y="10471918"/>
                </a:lnTo>
                <a:lnTo>
                  <a:pt x="0" y="10471918"/>
                </a:lnTo>
                <a:lnTo>
                  <a:pt x="0" y="0"/>
                </a:lnTo>
                <a:close/>
              </a:path>
            </a:pathLst>
          </a:custGeom>
          <a:blipFill>
            <a:blip r:embed="rId4">
              <a:alphaModFix amt="31999"/>
              <a:extLst>
                <a:ext uri="{96DAC541-7B7A-43D3-8B79-37D633B846F1}">
                  <asvg:svgBlip xmlns:asvg="http://schemas.microsoft.com/office/drawing/2016/SVG/main" r:embed="rId5"/>
                </a:ext>
              </a:extLst>
            </a:blip>
            <a:stretch>
              <a:fillRect/>
            </a:stretch>
          </a:blipFill>
        </p:spPr>
        <p:txBody>
          <a:bodyPr/>
          <a:lstStyle/>
          <a:p>
            <a:endParaRPr lang="ar-SA"/>
          </a:p>
        </p:txBody>
      </p:sp>
      <p:sp>
        <p:nvSpPr>
          <p:cNvPr id="5" name="Freeform 5"/>
          <p:cNvSpPr/>
          <p:nvPr/>
        </p:nvSpPr>
        <p:spPr>
          <a:xfrm>
            <a:off x="9977854" y="4382203"/>
            <a:ext cx="9204468" cy="9204468"/>
          </a:xfrm>
          <a:custGeom>
            <a:avLst/>
            <a:gdLst/>
            <a:ahLst/>
            <a:cxnLst/>
            <a:rect l="l" t="t" r="r" b="b"/>
            <a:pathLst>
              <a:path w="9204468" h="9204468">
                <a:moveTo>
                  <a:pt x="0" y="0"/>
                </a:moveTo>
                <a:lnTo>
                  <a:pt x="9204468" y="0"/>
                </a:lnTo>
                <a:lnTo>
                  <a:pt x="9204468" y="9204468"/>
                </a:lnTo>
                <a:lnTo>
                  <a:pt x="0" y="9204468"/>
                </a:lnTo>
                <a:lnTo>
                  <a:pt x="0" y="0"/>
                </a:lnTo>
                <a:close/>
              </a:path>
            </a:pathLst>
          </a:custGeom>
          <a:blipFill>
            <a:blip r:embed="rId4">
              <a:alphaModFix amt="31999"/>
              <a:extLst>
                <a:ext uri="{96DAC541-7B7A-43D3-8B79-37D633B846F1}">
                  <asvg:svgBlip xmlns:asvg="http://schemas.microsoft.com/office/drawing/2016/SVG/main" r:embed="rId5"/>
                </a:ext>
              </a:extLst>
            </a:blip>
            <a:stretch>
              <a:fillRect/>
            </a:stretch>
          </a:blipFill>
        </p:spPr>
        <p:txBody>
          <a:bodyPr/>
          <a:lstStyle/>
          <a:p>
            <a:endParaRPr lang="ar-SA"/>
          </a:p>
        </p:txBody>
      </p:sp>
      <p:sp>
        <p:nvSpPr>
          <p:cNvPr id="6" name="Freeform 6"/>
          <p:cNvSpPr/>
          <p:nvPr/>
        </p:nvSpPr>
        <p:spPr>
          <a:xfrm rot="3083988">
            <a:off x="1247915" y="4557952"/>
            <a:ext cx="3874904" cy="5838896"/>
          </a:xfrm>
          <a:custGeom>
            <a:avLst/>
            <a:gdLst/>
            <a:ahLst/>
            <a:cxnLst/>
            <a:rect l="l" t="t" r="r" b="b"/>
            <a:pathLst>
              <a:path w="3874904" h="5838896">
                <a:moveTo>
                  <a:pt x="0" y="0"/>
                </a:moveTo>
                <a:lnTo>
                  <a:pt x="3874904" y="0"/>
                </a:lnTo>
                <a:lnTo>
                  <a:pt x="3874904" y="5838897"/>
                </a:lnTo>
                <a:lnTo>
                  <a:pt x="0" y="5838897"/>
                </a:lnTo>
                <a:lnTo>
                  <a:pt x="0"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txBody>
          <a:bodyPr/>
          <a:lstStyle/>
          <a:p>
            <a:endParaRPr lang="ar-SA"/>
          </a:p>
        </p:txBody>
      </p:sp>
      <p:sp>
        <p:nvSpPr>
          <p:cNvPr id="7" name="Freeform 7"/>
          <p:cNvSpPr/>
          <p:nvPr/>
        </p:nvSpPr>
        <p:spPr>
          <a:xfrm>
            <a:off x="444102" y="5378341"/>
            <a:ext cx="18371480" cy="4908659"/>
          </a:xfrm>
          <a:custGeom>
            <a:avLst/>
            <a:gdLst/>
            <a:ahLst/>
            <a:cxnLst/>
            <a:rect l="l" t="t" r="r" b="b"/>
            <a:pathLst>
              <a:path w="18371480" h="4908659">
                <a:moveTo>
                  <a:pt x="0" y="0"/>
                </a:moveTo>
                <a:lnTo>
                  <a:pt x="18371480" y="0"/>
                </a:lnTo>
                <a:lnTo>
                  <a:pt x="18371480" y="4908659"/>
                </a:lnTo>
                <a:lnTo>
                  <a:pt x="0" y="4908659"/>
                </a:lnTo>
                <a:lnTo>
                  <a:pt x="0" y="0"/>
                </a:lnTo>
                <a:close/>
              </a:path>
            </a:pathLst>
          </a:custGeom>
          <a:blipFill>
            <a:blip r:embed="rId6"/>
            <a:stretch>
              <a:fillRect l="-8782" r="-8273" b="-342525"/>
            </a:stretch>
          </a:blipFill>
        </p:spPr>
        <p:txBody>
          <a:bodyPr/>
          <a:lstStyle/>
          <a:p>
            <a:endParaRPr lang="ar-SA"/>
          </a:p>
        </p:txBody>
      </p:sp>
      <p:sp>
        <p:nvSpPr>
          <p:cNvPr id="8" name="AutoShape 8"/>
          <p:cNvSpPr/>
          <p:nvPr/>
        </p:nvSpPr>
        <p:spPr>
          <a:xfrm flipH="1">
            <a:off x="8074550" y="5000625"/>
            <a:ext cx="2259440" cy="0"/>
          </a:xfrm>
          <a:prstGeom prst="line">
            <a:avLst/>
          </a:prstGeom>
          <a:ln w="152400" cap="rnd">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ar-SA"/>
          </a:p>
        </p:txBody>
      </p:sp>
      <p:sp>
        <p:nvSpPr>
          <p:cNvPr id="9" name="Freeform 9"/>
          <p:cNvSpPr/>
          <p:nvPr/>
        </p:nvSpPr>
        <p:spPr>
          <a:xfrm>
            <a:off x="16860481" y="391441"/>
            <a:ext cx="797639" cy="837089"/>
          </a:xfrm>
          <a:custGeom>
            <a:avLst/>
            <a:gdLst/>
            <a:ahLst/>
            <a:cxnLst/>
            <a:rect l="l" t="t" r="r" b="b"/>
            <a:pathLst>
              <a:path w="797639" h="837089">
                <a:moveTo>
                  <a:pt x="0" y="0"/>
                </a:moveTo>
                <a:lnTo>
                  <a:pt x="797638" y="0"/>
                </a:lnTo>
                <a:lnTo>
                  <a:pt x="797638" y="837089"/>
                </a:lnTo>
                <a:lnTo>
                  <a:pt x="0" y="837089"/>
                </a:lnTo>
                <a:lnTo>
                  <a:pt x="0" y="0"/>
                </a:lnTo>
                <a:close/>
              </a:path>
            </a:pathLst>
          </a:custGeom>
          <a:blipFill>
            <a:blip r:embed="rId7"/>
            <a:stretch>
              <a:fillRect/>
            </a:stretch>
          </a:blipFill>
        </p:spPr>
        <p:txBody>
          <a:bodyPr/>
          <a:lstStyle/>
          <a:p>
            <a:endParaRPr lang="ar-SA"/>
          </a:p>
        </p:txBody>
      </p:sp>
      <p:sp>
        <p:nvSpPr>
          <p:cNvPr id="10" name="TextBox 10"/>
          <p:cNvSpPr txBox="1"/>
          <p:nvPr/>
        </p:nvSpPr>
        <p:spPr>
          <a:xfrm>
            <a:off x="2324125" y="1778912"/>
            <a:ext cx="13171090" cy="1467197"/>
          </a:xfrm>
          <a:prstGeom prst="rect">
            <a:avLst/>
          </a:prstGeom>
        </p:spPr>
        <p:txBody>
          <a:bodyPr lIns="0" tIns="0" rIns="0" bIns="0" rtlCol="0" anchor="t">
            <a:spAutoFit/>
          </a:bodyPr>
          <a:lstStyle/>
          <a:p>
            <a:pPr algn="ctr" rtl="1">
              <a:lnSpc>
                <a:spcPts val="12647"/>
              </a:lnSpc>
              <a:spcBef>
                <a:spcPct val="0"/>
              </a:spcBef>
            </a:pPr>
            <a:r>
              <a:rPr lang="ar-EG" sz="9033" dirty="0">
                <a:solidFill>
                  <a:srgbClr val="FFFFFF"/>
                </a:solidFill>
                <a:latin typeface="DIN Next LT Arabic" panose="020B0803020203050203" pitchFamily="34" charset="-78"/>
                <a:ea typeface="Poppins Bold"/>
                <a:cs typeface="DIN Next LT Arabic" panose="020B0803020203050203" pitchFamily="34" charset="-78"/>
                <a:sym typeface="Poppins Bold"/>
                <a:rtl/>
              </a:rPr>
              <a:t>الــرحــلــــــــــة</a:t>
            </a:r>
          </a:p>
        </p:txBody>
      </p:sp>
      <p:sp>
        <p:nvSpPr>
          <p:cNvPr id="11" name="TextBox 11"/>
          <p:cNvSpPr txBox="1"/>
          <p:nvPr/>
        </p:nvSpPr>
        <p:spPr>
          <a:xfrm>
            <a:off x="3707912" y="3815782"/>
            <a:ext cx="10872175" cy="566421"/>
          </a:xfrm>
          <a:prstGeom prst="rect">
            <a:avLst/>
          </a:prstGeom>
        </p:spPr>
        <p:txBody>
          <a:bodyPr lIns="0" tIns="0" rIns="0" bIns="0" rtlCol="0" anchor="t">
            <a:spAutoFit/>
          </a:bodyPr>
          <a:lstStyle/>
          <a:p>
            <a:pPr algn="ctr">
              <a:lnSpc>
                <a:spcPts val="4479"/>
              </a:lnSpc>
              <a:spcBef>
                <a:spcPct val="0"/>
              </a:spcBef>
            </a:pPr>
            <a:r>
              <a:rPr lang="en-US" sz="3199" spc="1407" dirty="0" err="1">
                <a:solidFill>
                  <a:srgbClr val="FFFFFF"/>
                </a:solidFill>
                <a:latin typeface="Poppins"/>
                <a:ea typeface="Poppins"/>
                <a:cs typeface="Poppins"/>
                <a:sym typeface="Poppins"/>
              </a:rPr>
              <a:t>EduSpace</a:t>
            </a:r>
            <a:r>
              <a:rPr lang="en-US" sz="3199" spc="1407" dirty="0">
                <a:solidFill>
                  <a:srgbClr val="FFFFFF"/>
                </a:solidFill>
                <a:latin typeface="Poppins"/>
                <a:ea typeface="Poppins"/>
                <a:cs typeface="Poppins"/>
                <a:sym typeface="Poppins"/>
              </a:rPr>
              <a:t>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2541796" y="198669"/>
            <a:ext cx="597756" cy="59775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p>
          </p:txBody>
        </p:sp>
      </p:grpSp>
      <p:grpSp>
        <p:nvGrpSpPr>
          <p:cNvPr id="5" name="Group 5"/>
          <p:cNvGrpSpPr/>
          <p:nvPr/>
        </p:nvGrpSpPr>
        <p:grpSpPr>
          <a:xfrm>
            <a:off x="11042813" y="301829"/>
            <a:ext cx="1105330" cy="1105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p>
          </p:txBody>
        </p:sp>
      </p:grpSp>
      <p:sp>
        <p:nvSpPr>
          <p:cNvPr id="8" name="Freeform 8"/>
          <p:cNvSpPr/>
          <p:nvPr/>
        </p:nvSpPr>
        <p:spPr>
          <a:xfrm>
            <a:off x="12172300" y="1714389"/>
            <a:ext cx="5344303" cy="3979056"/>
          </a:xfrm>
          <a:custGeom>
            <a:avLst/>
            <a:gdLst/>
            <a:ahLst/>
            <a:cxnLst/>
            <a:rect l="l" t="t" r="r" b="b"/>
            <a:pathLst>
              <a:path w="5344303" h="3979056">
                <a:moveTo>
                  <a:pt x="0" y="0"/>
                </a:moveTo>
                <a:lnTo>
                  <a:pt x="5344303" y="0"/>
                </a:lnTo>
                <a:lnTo>
                  <a:pt x="5344303" y="3979055"/>
                </a:lnTo>
                <a:lnTo>
                  <a:pt x="0" y="3979055"/>
                </a:lnTo>
                <a:lnTo>
                  <a:pt x="0" y="0"/>
                </a:lnTo>
                <a:close/>
              </a:path>
            </a:pathLst>
          </a:custGeom>
          <a:blipFill>
            <a:blip r:embed="rId2"/>
            <a:stretch>
              <a:fillRect/>
            </a:stretch>
          </a:blipFill>
        </p:spPr>
        <p:txBody>
          <a:bodyPr/>
          <a:lstStyle/>
          <a:p>
            <a:endParaRPr lang="ar-SA"/>
          </a:p>
        </p:txBody>
      </p:sp>
      <p:sp>
        <p:nvSpPr>
          <p:cNvPr id="9" name="Freeform 9"/>
          <p:cNvSpPr/>
          <p:nvPr/>
        </p:nvSpPr>
        <p:spPr>
          <a:xfrm>
            <a:off x="6251174" y="1714389"/>
            <a:ext cx="5344303" cy="3984169"/>
          </a:xfrm>
          <a:custGeom>
            <a:avLst/>
            <a:gdLst/>
            <a:ahLst/>
            <a:cxnLst/>
            <a:rect l="l" t="t" r="r" b="b"/>
            <a:pathLst>
              <a:path w="5344303" h="3984169">
                <a:moveTo>
                  <a:pt x="0" y="0"/>
                </a:moveTo>
                <a:lnTo>
                  <a:pt x="5344304" y="0"/>
                </a:lnTo>
                <a:lnTo>
                  <a:pt x="5344304" y="3984168"/>
                </a:lnTo>
                <a:lnTo>
                  <a:pt x="0" y="3984168"/>
                </a:lnTo>
                <a:lnTo>
                  <a:pt x="0" y="0"/>
                </a:lnTo>
                <a:close/>
              </a:path>
            </a:pathLst>
          </a:custGeom>
          <a:blipFill>
            <a:blip r:embed="rId3"/>
            <a:stretch>
              <a:fillRect/>
            </a:stretch>
          </a:blipFill>
        </p:spPr>
        <p:txBody>
          <a:bodyPr/>
          <a:lstStyle/>
          <a:p>
            <a:endParaRPr lang="ar-SA"/>
          </a:p>
        </p:txBody>
      </p:sp>
      <p:sp>
        <p:nvSpPr>
          <p:cNvPr id="10" name="Freeform 10"/>
          <p:cNvSpPr/>
          <p:nvPr/>
        </p:nvSpPr>
        <p:spPr>
          <a:xfrm>
            <a:off x="330049" y="1747012"/>
            <a:ext cx="5344303" cy="3951545"/>
          </a:xfrm>
          <a:custGeom>
            <a:avLst/>
            <a:gdLst/>
            <a:ahLst/>
            <a:cxnLst/>
            <a:rect l="l" t="t" r="r" b="b"/>
            <a:pathLst>
              <a:path w="5344303" h="3951545">
                <a:moveTo>
                  <a:pt x="0" y="0"/>
                </a:moveTo>
                <a:lnTo>
                  <a:pt x="5344304" y="0"/>
                </a:lnTo>
                <a:lnTo>
                  <a:pt x="5344304" y="3951545"/>
                </a:lnTo>
                <a:lnTo>
                  <a:pt x="0" y="3951545"/>
                </a:lnTo>
                <a:lnTo>
                  <a:pt x="0" y="0"/>
                </a:lnTo>
                <a:close/>
              </a:path>
            </a:pathLst>
          </a:custGeom>
          <a:blipFill>
            <a:blip r:embed="rId4"/>
            <a:stretch>
              <a:fillRect/>
            </a:stretch>
          </a:blipFill>
        </p:spPr>
        <p:txBody>
          <a:bodyPr/>
          <a:lstStyle/>
          <a:p>
            <a:endParaRPr lang="ar-SA"/>
          </a:p>
        </p:txBody>
      </p:sp>
      <p:sp>
        <p:nvSpPr>
          <p:cNvPr id="11" name="Freeform 11"/>
          <p:cNvSpPr/>
          <p:nvPr/>
        </p:nvSpPr>
        <p:spPr>
          <a:xfrm>
            <a:off x="12172300" y="5941094"/>
            <a:ext cx="5353533" cy="3994155"/>
          </a:xfrm>
          <a:custGeom>
            <a:avLst/>
            <a:gdLst/>
            <a:ahLst/>
            <a:cxnLst/>
            <a:rect l="l" t="t" r="r" b="b"/>
            <a:pathLst>
              <a:path w="5353533" h="3994155">
                <a:moveTo>
                  <a:pt x="0" y="0"/>
                </a:moveTo>
                <a:lnTo>
                  <a:pt x="5353533" y="0"/>
                </a:lnTo>
                <a:lnTo>
                  <a:pt x="5353533" y="3994155"/>
                </a:lnTo>
                <a:lnTo>
                  <a:pt x="0" y="3994155"/>
                </a:lnTo>
                <a:lnTo>
                  <a:pt x="0" y="0"/>
                </a:lnTo>
                <a:close/>
              </a:path>
            </a:pathLst>
          </a:custGeom>
          <a:blipFill>
            <a:blip r:embed="rId5"/>
            <a:stretch>
              <a:fillRect l="-390" r="-1580" b="-2095"/>
            </a:stretch>
          </a:blipFill>
        </p:spPr>
        <p:txBody>
          <a:bodyPr/>
          <a:lstStyle/>
          <a:p>
            <a:endParaRPr lang="ar-SA"/>
          </a:p>
        </p:txBody>
      </p:sp>
      <p:sp>
        <p:nvSpPr>
          <p:cNvPr id="12" name="Freeform 12"/>
          <p:cNvSpPr/>
          <p:nvPr/>
        </p:nvSpPr>
        <p:spPr>
          <a:xfrm>
            <a:off x="6327588" y="5941094"/>
            <a:ext cx="5267889" cy="3946433"/>
          </a:xfrm>
          <a:custGeom>
            <a:avLst/>
            <a:gdLst/>
            <a:ahLst/>
            <a:cxnLst/>
            <a:rect l="l" t="t" r="r" b="b"/>
            <a:pathLst>
              <a:path w="5267889" h="3946433">
                <a:moveTo>
                  <a:pt x="0" y="0"/>
                </a:moveTo>
                <a:lnTo>
                  <a:pt x="5267890" y="0"/>
                </a:lnTo>
                <a:lnTo>
                  <a:pt x="5267890" y="3946433"/>
                </a:lnTo>
                <a:lnTo>
                  <a:pt x="0" y="3946433"/>
                </a:lnTo>
                <a:lnTo>
                  <a:pt x="0" y="0"/>
                </a:lnTo>
                <a:close/>
              </a:path>
            </a:pathLst>
          </a:custGeom>
          <a:blipFill>
            <a:blip r:embed="rId6"/>
            <a:stretch>
              <a:fillRect/>
            </a:stretch>
          </a:blipFill>
        </p:spPr>
        <p:txBody>
          <a:bodyPr/>
          <a:lstStyle/>
          <a:p>
            <a:endParaRPr lang="ar-SA"/>
          </a:p>
        </p:txBody>
      </p:sp>
      <p:sp>
        <p:nvSpPr>
          <p:cNvPr id="13" name="Freeform 13"/>
          <p:cNvSpPr/>
          <p:nvPr/>
        </p:nvSpPr>
        <p:spPr>
          <a:xfrm>
            <a:off x="402260" y="5941094"/>
            <a:ext cx="5344303" cy="4016260"/>
          </a:xfrm>
          <a:custGeom>
            <a:avLst/>
            <a:gdLst/>
            <a:ahLst/>
            <a:cxnLst/>
            <a:rect l="l" t="t" r="r" b="b"/>
            <a:pathLst>
              <a:path w="5344303" h="4016260">
                <a:moveTo>
                  <a:pt x="0" y="0"/>
                </a:moveTo>
                <a:lnTo>
                  <a:pt x="5344303" y="0"/>
                </a:lnTo>
                <a:lnTo>
                  <a:pt x="5344303" y="4016260"/>
                </a:lnTo>
                <a:lnTo>
                  <a:pt x="0" y="4016260"/>
                </a:lnTo>
                <a:lnTo>
                  <a:pt x="0" y="0"/>
                </a:lnTo>
                <a:close/>
              </a:path>
            </a:pathLst>
          </a:custGeom>
          <a:blipFill>
            <a:blip r:embed="rId7"/>
            <a:stretch>
              <a:fillRect/>
            </a:stretch>
          </a:blipFill>
        </p:spPr>
        <p:txBody>
          <a:bodyPr/>
          <a:lstStyle/>
          <a:p>
            <a:endParaRPr lang="ar-SA"/>
          </a:p>
        </p:txBody>
      </p:sp>
      <p:sp>
        <p:nvSpPr>
          <p:cNvPr id="14" name="TextBox 14"/>
          <p:cNvSpPr txBox="1"/>
          <p:nvPr/>
        </p:nvSpPr>
        <p:spPr>
          <a:xfrm>
            <a:off x="7141629" y="292304"/>
            <a:ext cx="5997923" cy="998717"/>
          </a:xfrm>
          <a:prstGeom prst="rect">
            <a:avLst/>
          </a:prstGeom>
        </p:spPr>
        <p:txBody>
          <a:bodyPr lIns="0" tIns="0" rIns="0" bIns="0" rtlCol="0" anchor="t">
            <a:spAutoFit/>
          </a:bodyPr>
          <a:lstStyle/>
          <a:p>
            <a:pPr algn="l">
              <a:lnSpc>
                <a:spcPts val="7263"/>
              </a:lnSpc>
            </a:pPr>
            <a:r>
              <a:rPr lang="en-US" sz="6543">
                <a:solidFill>
                  <a:srgbClr val="FFFFFF"/>
                </a:solidFill>
                <a:latin typeface="Poppins Bold"/>
                <a:ea typeface="Poppins Bold"/>
                <a:cs typeface="Poppins Bold"/>
                <a:sym typeface="Poppins Bold"/>
              </a:rPr>
              <a:t>prototype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788498" y="119088"/>
            <a:ext cx="597756" cy="59775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p>
          </p:txBody>
        </p:sp>
      </p:grpSp>
      <p:grpSp>
        <p:nvGrpSpPr>
          <p:cNvPr id="5" name="Group 5"/>
          <p:cNvGrpSpPr/>
          <p:nvPr/>
        </p:nvGrpSpPr>
        <p:grpSpPr>
          <a:xfrm>
            <a:off x="13805865" y="417966"/>
            <a:ext cx="1899427" cy="189942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p>
          </p:txBody>
        </p:sp>
      </p:grpSp>
      <p:grpSp>
        <p:nvGrpSpPr>
          <p:cNvPr id="8" name="Group 8"/>
          <p:cNvGrpSpPr>
            <a:grpSpLocks noChangeAspect="1"/>
          </p:cNvGrpSpPr>
          <p:nvPr/>
        </p:nvGrpSpPr>
        <p:grpSpPr>
          <a:xfrm>
            <a:off x="-5249219" y="-5956518"/>
            <a:ext cx="12198864" cy="12151212"/>
            <a:chOff x="0" y="0"/>
            <a:chExt cx="6502400" cy="6477000"/>
          </a:xfrm>
        </p:grpSpPr>
        <p:sp>
          <p:nvSpPr>
            <p:cNvPr id="9" name="Freeform 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9254" r="-19254"/>
              </a:stretch>
            </a:blipFill>
          </p:spPr>
          <p:txBody>
            <a:bodyPr/>
            <a:lstStyle/>
            <a:p>
              <a:endParaRPr lang="ar-SA"/>
            </a:p>
          </p:txBody>
        </p:sp>
        <p:sp>
          <p:nvSpPr>
            <p:cNvPr id="10" name="Freeform 1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p>
          </p:txBody>
        </p:sp>
      </p:grpSp>
      <p:sp>
        <p:nvSpPr>
          <p:cNvPr id="11" name="Freeform 11"/>
          <p:cNvSpPr/>
          <p:nvPr/>
        </p:nvSpPr>
        <p:spPr>
          <a:xfrm>
            <a:off x="6493196" y="3192842"/>
            <a:ext cx="5301607" cy="5301607"/>
          </a:xfrm>
          <a:custGeom>
            <a:avLst/>
            <a:gdLst/>
            <a:ahLst/>
            <a:cxnLst/>
            <a:rect l="l" t="t" r="r" b="b"/>
            <a:pathLst>
              <a:path w="5301607" h="5301607">
                <a:moveTo>
                  <a:pt x="0" y="0"/>
                </a:moveTo>
                <a:lnTo>
                  <a:pt x="5301608" y="0"/>
                </a:lnTo>
                <a:lnTo>
                  <a:pt x="5301608" y="5301607"/>
                </a:lnTo>
                <a:lnTo>
                  <a:pt x="0" y="5301607"/>
                </a:lnTo>
                <a:lnTo>
                  <a:pt x="0" y="0"/>
                </a:lnTo>
                <a:close/>
              </a:path>
            </a:pathLst>
          </a:custGeom>
          <a:blipFill>
            <a:blip r:embed="rId3"/>
            <a:stretch>
              <a:fillRect/>
            </a:stretch>
          </a:blipFill>
        </p:spPr>
        <p:txBody>
          <a:bodyPr/>
          <a:lstStyle/>
          <a:p>
            <a:endParaRPr lang="ar-SA"/>
          </a:p>
        </p:txBody>
      </p:sp>
      <p:sp>
        <p:nvSpPr>
          <p:cNvPr id="12" name="TextBox 12"/>
          <p:cNvSpPr txBox="1"/>
          <p:nvPr/>
        </p:nvSpPr>
        <p:spPr>
          <a:xfrm>
            <a:off x="547959" y="9040813"/>
            <a:ext cx="3396213"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a:ea typeface="Poppins"/>
                <a:cs typeface="Poppins"/>
                <a:sym typeface="Poppins"/>
              </a:rPr>
              <a:t>EduSpace Team</a:t>
            </a:r>
          </a:p>
        </p:txBody>
      </p:sp>
      <p:sp>
        <p:nvSpPr>
          <p:cNvPr id="13" name="TextBox 13"/>
          <p:cNvSpPr txBox="1"/>
          <p:nvPr/>
        </p:nvSpPr>
        <p:spPr>
          <a:xfrm>
            <a:off x="9790575" y="1019175"/>
            <a:ext cx="5997923" cy="998717"/>
          </a:xfrm>
          <a:prstGeom prst="rect">
            <a:avLst/>
          </a:prstGeom>
        </p:spPr>
        <p:txBody>
          <a:bodyPr lIns="0" tIns="0" rIns="0" bIns="0" rtlCol="0" anchor="t">
            <a:spAutoFit/>
          </a:bodyPr>
          <a:lstStyle/>
          <a:p>
            <a:pPr algn="l">
              <a:lnSpc>
                <a:spcPts val="7263"/>
              </a:lnSpc>
            </a:pPr>
            <a:r>
              <a:rPr lang="en-US" sz="6543">
                <a:solidFill>
                  <a:srgbClr val="FFFFFF"/>
                </a:solidFill>
                <a:latin typeface="Poppins Bold"/>
                <a:ea typeface="Poppins Bold"/>
                <a:cs typeface="Poppins Bold"/>
                <a:sym typeface="Poppins Bold"/>
              </a:rPr>
              <a:t>prototype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788498" y="119088"/>
            <a:ext cx="597756" cy="59775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5" name="Group 5"/>
          <p:cNvGrpSpPr/>
          <p:nvPr/>
        </p:nvGrpSpPr>
        <p:grpSpPr>
          <a:xfrm>
            <a:off x="13805865" y="417966"/>
            <a:ext cx="1899427" cy="189942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sp>
        <p:nvSpPr>
          <p:cNvPr id="8" name="TextBox 8"/>
          <p:cNvSpPr txBox="1"/>
          <p:nvPr/>
        </p:nvSpPr>
        <p:spPr>
          <a:xfrm>
            <a:off x="547959" y="9040813"/>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sp>
        <p:nvSpPr>
          <p:cNvPr id="9" name="TextBox 9"/>
          <p:cNvSpPr txBox="1"/>
          <p:nvPr/>
        </p:nvSpPr>
        <p:spPr>
          <a:xfrm>
            <a:off x="8586614" y="1019175"/>
            <a:ext cx="5997923" cy="936154"/>
          </a:xfrm>
          <a:prstGeom prst="rect">
            <a:avLst/>
          </a:prstGeom>
        </p:spPr>
        <p:txBody>
          <a:bodyPr lIns="0" tIns="0" rIns="0" bIns="0" rtlCol="0" anchor="t">
            <a:spAutoFit/>
          </a:bodyPr>
          <a:lstStyle/>
          <a:p>
            <a:pPr algn="r" rtl="1">
              <a:lnSpc>
                <a:spcPts val="7263"/>
              </a:lnSpc>
            </a:pP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الأثر الناتج</a:t>
            </a:r>
          </a:p>
        </p:txBody>
      </p:sp>
      <p:sp>
        <p:nvSpPr>
          <p:cNvPr id="10" name="TextBox 10"/>
          <p:cNvSpPr txBox="1"/>
          <p:nvPr/>
        </p:nvSpPr>
        <p:spPr>
          <a:xfrm>
            <a:off x="7737847" y="2946400"/>
            <a:ext cx="8993833" cy="3317877"/>
          </a:xfrm>
          <a:prstGeom prst="rect">
            <a:avLst/>
          </a:prstGeom>
        </p:spPr>
        <p:txBody>
          <a:bodyPr lIns="0" tIns="0" rIns="0" bIns="0" rtlCol="0" anchor="t">
            <a:spAutoFit/>
          </a:bodyPr>
          <a:lstStyle/>
          <a:p>
            <a:pPr algn="r" rtl="1">
              <a:lnSpc>
                <a:spcPts val="5269"/>
              </a:lnSpc>
            </a:pPr>
            <a:r>
              <a:rPr lang="ar-EG" sz="3099">
                <a:solidFill>
                  <a:srgbClr val="927CB1"/>
                </a:solidFill>
                <a:latin typeface="DIN Next LT Arabic" panose="020B0803020203050203" pitchFamily="34" charset="-78"/>
                <a:ea typeface="Poppins Bold"/>
                <a:cs typeface="DIN Next LT Arabic" panose="020B0803020203050203" pitchFamily="34" charset="-78"/>
                <a:sym typeface="Poppins Bold"/>
                <a:rtl/>
              </a:rPr>
              <a:t>تحسين مخرجات التعليم:</a:t>
            </a:r>
          </a:p>
          <a:p>
            <a:pPr marL="669285" lvl="1" indent="-334642" algn="r" rtl="1">
              <a:lnSpc>
                <a:spcPts val="5269"/>
              </a:lnSpc>
              <a:buFont typeface="Arial"/>
              <a:buChar char="•"/>
            </a:pPr>
            <a:r>
              <a:rPr lang="ar-EG" sz="3099">
                <a:solidFill>
                  <a:srgbClr val="FFFFFF"/>
                </a:solidFill>
                <a:latin typeface="DIN Next LT Arabic" panose="020B0803020203050203" pitchFamily="34" charset="-78"/>
                <a:ea typeface="Poppins Bold"/>
                <a:cs typeface="DIN Next LT Arabic" panose="020B0803020203050203" pitchFamily="34" charset="-78"/>
                <a:sym typeface="Poppins Bold"/>
                <a:rtl/>
              </a:rPr>
              <a:t>تعزيز الفهم العميق للمفاهيم التعليمية.</a:t>
            </a:r>
          </a:p>
          <a:p>
            <a:pPr marL="669285" lvl="1" indent="-334642" algn="r" rtl="1">
              <a:lnSpc>
                <a:spcPts val="5269"/>
              </a:lnSpc>
              <a:buFont typeface="Arial"/>
              <a:buChar char="•"/>
            </a:pPr>
            <a:r>
              <a:rPr lang="ar-EG" sz="3099">
                <a:solidFill>
                  <a:srgbClr val="FFFFFF"/>
                </a:solidFill>
                <a:latin typeface="DIN Next LT Arabic" panose="020B0803020203050203" pitchFamily="34" charset="-78"/>
                <a:ea typeface="Poppins Bold"/>
                <a:cs typeface="DIN Next LT Arabic" panose="020B0803020203050203" pitchFamily="34" charset="-78"/>
                <a:sym typeface="Poppins Bold"/>
                <a:rtl/>
              </a:rPr>
              <a:t>تحسين أداء الطلاب في الاختبارات والتقييمات.</a:t>
            </a:r>
          </a:p>
          <a:p>
            <a:pPr algn="r" rtl="1">
              <a:lnSpc>
                <a:spcPts val="5269"/>
              </a:lnSpc>
            </a:pPr>
            <a:endParaRPr lang="ar-EG" sz="3099">
              <a:solidFill>
                <a:srgbClr val="FFFFFF"/>
              </a:solidFill>
              <a:latin typeface="DIN Next LT Arabic" panose="020B0803020203050203" pitchFamily="34" charset="-78"/>
              <a:ea typeface="Poppins Bold"/>
              <a:cs typeface="DIN Next LT Arabic" panose="020B0803020203050203" pitchFamily="34" charset="-78"/>
              <a:sym typeface="Poppins Bold"/>
              <a:rtl/>
            </a:endParaRPr>
          </a:p>
          <a:p>
            <a:pPr algn="r" rtl="1">
              <a:lnSpc>
                <a:spcPts val="5269"/>
              </a:lnSpc>
            </a:pPr>
            <a:endParaRPr lang="ar-EG" sz="3099">
              <a:solidFill>
                <a:srgbClr val="FFFFFF"/>
              </a:solidFill>
              <a:latin typeface="DIN Next LT Arabic" panose="020B0803020203050203" pitchFamily="34" charset="-78"/>
              <a:ea typeface="Poppins Bold"/>
              <a:cs typeface="DIN Next LT Arabic" panose="020B0803020203050203" pitchFamily="34" charset="-78"/>
              <a:sym typeface="Poppins Bold"/>
              <a:rtl/>
            </a:endParaRPr>
          </a:p>
        </p:txBody>
      </p:sp>
      <p:sp>
        <p:nvSpPr>
          <p:cNvPr id="11" name="TextBox 11"/>
          <p:cNvSpPr txBox="1"/>
          <p:nvPr/>
        </p:nvSpPr>
        <p:spPr>
          <a:xfrm>
            <a:off x="6402165" y="5473701"/>
            <a:ext cx="10329515" cy="2384426"/>
          </a:xfrm>
          <a:prstGeom prst="rect">
            <a:avLst/>
          </a:prstGeom>
        </p:spPr>
        <p:txBody>
          <a:bodyPr lIns="0" tIns="0" rIns="0" bIns="0" rtlCol="0" anchor="t">
            <a:spAutoFit/>
          </a:bodyPr>
          <a:lstStyle/>
          <a:p>
            <a:pPr algn="r" rtl="1">
              <a:lnSpc>
                <a:spcPts val="4759"/>
              </a:lnSpc>
            </a:pPr>
            <a:r>
              <a:rPr lang="ar-EG" sz="2799">
                <a:solidFill>
                  <a:srgbClr val="927CB1"/>
                </a:solidFill>
                <a:latin typeface="DIN Next LT Arabic" panose="020B0803020203050203" pitchFamily="34" charset="-78"/>
                <a:ea typeface="Poppins Bold"/>
                <a:cs typeface="DIN Next LT Arabic" panose="020B0803020203050203" pitchFamily="34" charset="-78"/>
                <a:sym typeface="Poppins Bold"/>
                <a:rtl/>
              </a:rPr>
              <a:t>زيادة الثقة بالنفس والمشاركة الفعالة:</a:t>
            </a:r>
          </a:p>
          <a:p>
            <a:pPr marL="604516" lvl="1" indent="-302258" algn="r" rtl="1">
              <a:lnSpc>
                <a:spcPts val="4759"/>
              </a:lnSpc>
              <a:buFont typeface="Arial"/>
              <a:buChar char="•"/>
            </a:pPr>
            <a:r>
              <a:rPr lang="ar-EG" sz="2799">
                <a:solidFill>
                  <a:srgbClr val="FFFFFF"/>
                </a:solidFill>
                <a:latin typeface="DIN Next LT Arabic" panose="020B0803020203050203" pitchFamily="34" charset="-78"/>
                <a:ea typeface="Poppins Bold"/>
                <a:cs typeface="DIN Next LT Arabic" panose="020B0803020203050203" pitchFamily="34" charset="-78"/>
                <a:sym typeface="Poppins Bold"/>
                <a:rtl/>
              </a:rPr>
              <a:t>تمكين الطلاب من التغلب على الخجل والخوف من الفشل.</a:t>
            </a:r>
          </a:p>
          <a:p>
            <a:pPr marL="604516" lvl="1" indent="-302258" algn="r" rtl="1">
              <a:lnSpc>
                <a:spcPts val="4759"/>
              </a:lnSpc>
              <a:buFont typeface="Arial"/>
              <a:buChar char="•"/>
            </a:pPr>
            <a:r>
              <a:rPr lang="ar-EG" sz="2799">
                <a:solidFill>
                  <a:srgbClr val="FFFFFF"/>
                </a:solidFill>
                <a:latin typeface="DIN Next LT Arabic" panose="020B0803020203050203" pitchFamily="34" charset="-78"/>
                <a:ea typeface="Poppins Bold"/>
                <a:cs typeface="DIN Next LT Arabic" panose="020B0803020203050203" pitchFamily="34" charset="-78"/>
                <a:sym typeface="Poppins Bold"/>
                <a:rtl/>
              </a:rPr>
              <a:t>تشجيع التفاعل مع المعلم الافتراضي والطلاب الافتراضيين</a:t>
            </a:r>
          </a:p>
          <a:p>
            <a:pPr algn="r" rtl="1">
              <a:lnSpc>
                <a:spcPts val="4759"/>
              </a:lnSpc>
            </a:pPr>
            <a:endParaRPr lang="ar-EG" sz="2799">
              <a:solidFill>
                <a:srgbClr val="FFFFFF"/>
              </a:solidFill>
              <a:latin typeface="DIN Next LT Arabic" panose="020B0803020203050203" pitchFamily="34" charset="-78"/>
              <a:ea typeface="Poppins Bold"/>
              <a:cs typeface="DIN Next LT Arabic" panose="020B0803020203050203" pitchFamily="34" charset="-78"/>
              <a:sym typeface="Poppins Bold"/>
              <a:rtl/>
            </a:endParaRPr>
          </a:p>
        </p:txBody>
      </p:sp>
      <p:grpSp>
        <p:nvGrpSpPr>
          <p:cNvPr id="12" name="Group 12"/>
          <p:cNvGrpSpPr>
            <a:grpSpLocks noChangeAspect="1"/>
          </p:cNvGrpSpPr>
          <p:nvPr/>
        </p:nvGrpSpPr>
        <p:grpSpPr>
          <a:xfrm>
            <a:off x="-5335371" y="-5046906"/>
            <a:ext cx="12198864" cy="12151212"/>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9254" r="-19254"/>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ar-SA">
              <a:latin typeface="DIN Next LT Arabic" panose="020B0803020203050203" pitchFamily="34" charset="-78"/>
              <a:cs typeface="DIN Next LT Arabic" panose="020B0803020203050203" pitchFamily="34" charset="-78"/>
            </a:endParaRPr>
          </a:p>
        </p:txBody>
      </p:sp>
      <p:grpSp>
        <p:nvGrpSpPr>
          <p:cNvPr id="3" name="Group 3"/>
          <p:cNvGrpSpPr/>
          <p:nvPr/>
        </p:nvGrpSpPr>
        <p:grpSpPr>
          <a:xfrm>
            <a:off x="15788498" y="119088"/>
            <a:ext cx="597756" cy="59775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6" name="Group 6"/>
          <p:cNvGrpSpPr/>
          <p:nvPr/>
        </p:nvGrpSpPr>
        <p:grpSpPr>
          <a:xfrm>
            <a:off x="13805865" y="417966"/>
            <a:ext cx="1899427" cy="189942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sp>
        <p:nvSpPr>
          <p:cNvPr id="9" name="TextBox 9"/>
          <p:cNvSpPr txBox="1"/>
          <p:nvPr/>
        </p:nvSpPr>
        <p:spPr>
          <a:xfrm>
            <a:off x="262818" y="9040813"/>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sp>
        <p:nvSpPr>
          <p:cNvPr id="10" name="TextBox 10"/>
          <p:cNvSpPr txBox="1"/>
          <p:nvPr/>
        </p:nvSpPr>
        <p:spPr>
          <a:xfrm>
            <a:off x="8586614" y="1019175"/>
            <a:ext cx="5997923" cy="936154"/>
          </a:xfrm>
          <a:prstGeom prst="rect">
            <a:avLst/>
          </a:prstGeom>
        </p:spPr>
        <p:txBody>
          <a:bodyPr lIns="0" tIns="0" rIns="0" bIns="0" rtlCol="0" anchor="t">
            <a:spAutoFit/>
          </a:bodyPr>
          <a:lstStyle/>
          <a:p>
            <a:pPr algn="r" rtl="1">
              <a:lnSpc>
                <a:spcPts val="7263"/>
              </a:lnSpc>
            </a:pP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الأثر الناتج</a:t>
            </a:r>
          </a:p>
        </p:txBody>
      </p:sp>
      <p:sp>
        <p:nvSpPr>
          <p:cNvPr id="11" name="TextBox 11"/>
          <p:cNvSpPr txBox="1"/>
          <p:nvPr/>
        </p:nvSpPr>
        <p:spPr>
          <a:xfrm>
            <a:off x="8473100" y="6238026"/>
            <a:ext cx="8786200" cy="2454276"/>
          </a:xfrm>
          <a:prstGeom prst="rect">
            <a:avLst/>
          </a:prstGeom>
        </p:spPr>
        <p:txBody>
          <a:bodyPr lIns="0" tIns="0" rIns="0" bIns="0" rtlCol="0" anchor="t">
            <a:spAutoFit/>
          </a:bodyPr>
          <a:lstStyle/>
          <a:p>
            <a:pPr algn="r" rtl="1">
              <a:lnSpc>
                <a:spcPts val="4929"/>
              </a:lnSpc>
            </a:pPr>
            <a:r>
              <a:rPr lang="ar-EG" sz="2899">
                <a:solidFill>
                  <a:srgbClr val="927CB1"/>
                </a:solidFill>
                <a:latin typeface="DIN Next LT Arabic" panose="020B0803020203050203" pitchFamily="34" charset="-78"/>
                <a:ea typeface="Poppins Bold"/>
                <a:cs typeface="DIN Next LT Arabic" panose="020B0803020203050203" pitchFamily="34" charset="-78"/>
                <a:sym typeface="Poppins Bold"/>
                <a:rtl/>
              </a:rPr>
              <a:t>تحفيز الابتكار والإبداع:</a:t>
            </a:r>
          </a:p>
          <a:p>
            <a:pPr marL="626106" lvl="1" indent="-313053" algn="r" rtl="1">
              <a:lnSpc>
                <a:spcPts val="4929"/>
              </a:lnSpc>
              <a:buFont typeface="Arial"/>
              <a:buChar char="•"/>
            </a:pPr>
            <a:r>
              <a:rPr lang="ar-EG" sz="2899">
                <a:solidFill>
                  <a:srgbClr val="FFFFFF"/>
                </a:solidFill>
                <a:latin typeface="DIN Next LT Arabic" panose="020B0803020203050203" pitchFamily="34" charset="-78"/>
                <a:ea typeface="Poppins Bold"/>
                <a:cs typeface="DIN Next LT Arabic" panose="020B0803020203050203" pitchFamily="34" charset="-78"/>
                <a:sym typeface="Poppins Bold"/>
                <a:rtl/>
              </a:rPr>
              <a:t>تعزيز التفكير النقدي والإبداعي.</a:t>
            </a:r>
          </a:p>
          <a:p>
            <a:pPr marL="626106" lvl="1" indent="-313053" algn="r" rtl="1">
              <a:lnSpc>
                <a:spcPts val="4929"/>
              </a:lnSpc>
              <a:buFont typeface="Arial"/>
              <a:buChar char="•"/>
            </a:pPr>
            <a:r>
              <a:rPr lang="ar-EG" sz="2899">
                <a:solidFill>
                  <a:srgbClr val="FFFFFF"/>
                </a:solidFill>
                <a:latin typeface="DIN Next LT Arabic" panose="020B0803020203050203" pitchFamily="34" charset="-78"/>
                <a:ea typeface="Poppins Bold"/>
                <a:cs typeface="DIN Next LT Arabic" panose="020B0803020203050203" pitchFamily="34" charset="-78"/>
                <a:sym typeface="Poppins Bold"/>
                <a:rtl/>
              </a:rPr>
              <a:t>تقديم تحديات وجوائز تحفز على الابتكار.</a:t>
            </a:r>
          </a:p>
          <a:p>
            <a:pPr algn="r" rtl="1">
              <a:lnSpc>
                <a:spcPts val="4929"/>
              </a:lnSpc>
            </a:pPr>
            <a:endParaRPr lang="ar-EG" sz="2899">
              <a:solidFill>
                <a:srgbClr val="FFFFFF"/>
              </a:solidFill>
              <a:latin typeface="DIN Next LT Arabic" panose="020B0803020203050203" pitchFamily="34" charset="-78"/>
              <a:ea typeface="Poppins Bold"/>
              <a:cs typeface="DIN Next LT Arabic" panose="020B0803020203050203" pitchFamily="34" charset="-78"/>
              <a:sym typeface="Poppins Bold"/>
              <a:rtl/>
            </a:endParaRPr>
          </a:p>
        </p:txBody>
      </p:sp>
      <p:grpSp>
        <p:nvGrpSpPr>
          <p:cNvPr id="12" name="Group 12"/>
          <p:cNvGrpSpPr>
            <a:grpSpLocks noChangeAspect="1"/>
          </p:cNvGrpSpPr>
          <p:nvPr/>
        </p:nvGrpSpPr>
        <p:grpSpPr>
          <a:xfrm>
            <a:off x="-5335371" y="-5046906"/>
            <a:ext cx="12198864" cy="12151212"/>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9254" r="-19254"/>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
        <p:nvSpPr>
          <p:cNvPr id="15" name="TextBox 15"/>
          <p:cNvSpPr txBox="1"/>
          <p:nvPr/>
        </p:nvSpPr>
        <p:spPr>
          <a:xfrm>
            <a:off x="7227499" y="3326550"/>
            <a:ext cx="10260107" cy="3073401"/>
          </a:xfrm>
          <a:prstGeom prst="rect">
            <a:avLst/>
          </a:prstGeom>
        </p:spPr>
        <p:txBody>
          <a:bodyPr lIns="0" tIns="0" rIns="0" bIns="0" rtlCol="0" anchor="t">
            <a:spAutoFit/>
          </a:bodyPr>
          <a:lstStyle/>
          <a:p>
            <a:pPr algn="r" rtl="1">
              <a:lnSpc>
                <a:spcPts val="4929"/>
              </a:lnSpc>
            </a:pPr>
            <a:r>
              <a:rPr lang="ar-EG" sz="2899">
                <a:solidFill>
                  <a:srgbClr val="927CB1"/>
                </a:solidFill>
                <a:latin typeface="DIN Next LT Arabic" panose="020B0803020203050203" pitchFamily="34" charset="-78"/>
                <a:ea typeface="Poppins Bold"/>
                <a:cs typeface="DIN Next LT Arabic" panose="020B0803020203050203" pitchFamily="34" charset="-78"/>
                <a:sym typeface="Poppins Bold"/>
                <a:rtl/>
              </a:rPr>
              <a:t>تحقيق استدامة التعليم:</a:t>
            </a:r>
          </a:p>
          <a:p>
            <a:pPr marL="626106" lvl="1" indent="-313053" algn="r" rtl="1">
              <a:lnSpc>
                <a:spcPts val="4929"/>
              </a:lnSpc>
              <a:buFont typeface="Arial"/>
              <a:buChar char="•"/>
            </a:pPr>
            <a:r>
              <a:rPr lang="ar-EG" sz="2899">
                <a:solidFill>
                  <a:srgbClr val="FFFFFF"/>
                </a:solidFill>
                <a:latin typeface="DIN Next LT Arabic" panose="020B0803020203050203" pitchFamily="34" charset="-78"/>
                <a:ea typeface="Poppins Bold"/>
                <a:cs typeface="DIN Next LT Arabic" panose="020B0803020203050203" pitchFamily="34" charset="-78"/>
                <a:sym typeface="Poppins Bold"/>
                <a:rtl/>
              </a:rPr>
              <a:t>تمكين الطلاب من تحقيق النجاح الأكاديمي والشخصي.</a:t>
            </a:r>
          </a:p>
          <a:p>
            <a:pPr marL="626106" lvl="1" indent="-313053" algn="r" rtl="1">
              <a:lnSpc>
                <a:spcPts val="4929"/>
              </a:lnSpc>
              <a:buFont typeface="Arial"/>
              <a:buChar char="•"/>
            </a:pPr>
            <a:r>
              <a:rPr lang="ar-EG" sz="2899">
                <a:solidFill>
                  <a:srgbClr val="FFFFFF"/>
                </a:solidFill>
                <a:latin typeface="DIN Next LT Arabic" panose="020B0803020203050203" pitchFamily="34" charset="-78"/>
                <a:ea typeface="Poppins Bold"/>
                <a:cs typeface="DIN Next LT Arabic" panose="020B0803020203050203" pitchFamily="34" charset="-78"/>
                <a:sym typeface="Poppins Bold"/>
                <a:rtl/>
              </a:rPr>
              <a:t>إعداد جيل من الطلاب القادرين على مواجهة التحديات بثقة وفعالية.</a:t>
            </a:r>
          </a:p>
          <a:p>
            <a:pPr algn="r" rtl="1">
              <a:lnSpc>
                <a:spcPts val="4929"/>
              </a:lnSpc>
            </a:pPr>
            <a:endParaRPr lang="ar-EG" sz="2899">
              <a:solidFill>
                <a:srgbClr val="FFFFFF"/>
              </a:solidFill>
              <a:latin typeface="DIN Next LT Arabic" panose="020B0803020203050203" pitchFamily="34" charset="-78"/>
              <a:ea typeface="Poppins Bold"/>
              <a:cs typeface="DIN Next LT Arabic" panose="020B0803020203050203" pitchFamily="34" charset="-78"/>
              <a:sym typeface="Poppins Bold"/>
              <a:rt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163733" y="729822"/>
            <a:ext cx="597756" cy="59775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5" name="Group 5"/>
          <p:cNvGrpSpPr/>
          <p:nvPr/>
        </p:nvGrpSpPr>
        <p:grpSpPr>
          <a:xfrm>
            <a:off x="14546540" y="1066884"/>
            <a:ext cx="1617192" cy="16171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sp>
        <p:nvSpPr>
          <p:cNvPr id="8" name="Freeform 8">
            <a:hlinkClick r:id="rId2" tooltip="https://drive.google.com/file/d/1kFqjgOMe95IuvPvTDtbK77KLsg91ek6V/view?usp=sharing"/>
          </p:cNvPr>
          <p:cNvSpPr/>
          <p:nvPr/>
        </p:nvSpPr>
        <p:spPr>
          <a:xfrm>
            <a:off x="6589004" y="2588504"/>
            <a:ext cx="5109991" cy="5109991"/>
          </a:xfrm>
          <a:custGeom>
            <a:avLst/>
            <a:gdLst/>
            <a:ahLst/>
            <a:cxnLst/>
            <a:rect l="l" t="t" r="r" b="b"/>
            <a:pathLst>
              <a:path w="5109991" h="5109991">
                <a:moveTo>
                  <a:pt x="0" y="0"/>
                </a:moveTo>
                <a:lnTo>
                  <a:pt x="5109992" y="0"/>
                </a:lnTo>
                <a:lnTo>
                  <a:pt x="5109992" y="5109992"/>
                </a:lnTo>
                <a:lnTo>
                  <a:pt x="0" y="5109992"/>
                </a:lnTo>
                <a:lnTo>
                  <a:pt x="0" y="0"/>
                </a:lnTo>
                <a:close/>
              </a:path>
            </a:pathLst>
          </a:custGeom>
          <a:blipFill>
            <a:blip r:embed="rId3"/>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9" name="TextBox 9"/>
          <p:cNvSpPr txBox="1"/>
          <p:nvPr/>
        </p:nvSpPr>
        <p:spPr>
          <a:xfrm>
            <a:off x="489741" y="9392308"/>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sp>
        <p:nvSpPr>
          <p:cNvPr id="10" name="TextBox 10"/>
          <p:cNvSpPr txBox="1"/>
          <p:nvPr/>
        </p:nvSpPr>
        <p:spPr>
          <a:xfrm>
            <a:off x="1028700" y="1339171"/>
            <a:ext cx="14555325" cy="1913117"/>
          </a:xfrm>
          <a:prstGeom prst="rect">
            <a:avLst/>
          </a:prstGeom>
        </p:spPr>
        <p:txBody>
          <a:bodyPr lIns="0" tIns="0" rIns="0" bIns="0" rtlCol="0" anchor="t">
            <a:spAutoFit/>
          </a:bodyPr>
          <a:lstStyle/>
          <a:p>
            <a:pPr algn="r" rtl="1">
              <a:lnSpc>
                <a:spcPts val="7263"/>
              </a:lnSpc>
            </a:pP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نموذج الأعمال (</a:t>
            </a:r>
            <a:r>
              <a:rPr lang="en-US" sz="6543">
                <a:solidFill>
                  <a:srgbClr val="FFFFFF"/>
                </a:solidFill>
                <a:latin typeface="DIN Next LT Arabic" panose="020B0803020203050203" pitchFamily="34" charset="-78"/>
                <a:ea typeface="Poppins Bold"/>
                <a:cs typeface="DIN Next LT Arabic" panose="020B0803020203050203" pitchFamily="34" charset="-78"/>
                <a:sym typeface="Poppins Bold"/>
              </a:rPr>
              <a:t>Business Model</a:t>
            </a: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a:t>
            </a:r>
          </a:p>
          <a:p>
            <a:pPr algn="r" rtl="1">
              <a:lnSpc>
                <a:spcPts val="7263"/>
              </a:lnSpc>
            </a:pPr>
            <a:endPar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endParaRPr>
          </a:p>
        </p:txBody>
      </p:sp>
      <p:sp>
        <p:nvSpPr>
          <p:cNvPr id="11" name="TextBox 11"/>
          <p:cNvSpPr txBox="1"/>
          <p:nvPr/>
        </p:nvSpPr>
        <p:spPr>
          <a:xfrm>
            <a:off x="2410480" y="8088667"/>
            <a:ext cx="13467041" cy="462178"/>
          </a:xfrm>
          <a:prstGeom prst="rect">
            <a:avLst/>
          </a:prstGeom>
        </p:spPr>
        <p:txBody>
          <a:bodyPr lIns="0" tIns="0" rIns="0" bIns="0" rtlCol="0" anchor="t">
            <a:spAutoFit/>
          </a:bodyPr>
          <a:lstStyle/>
          <a:p>
            <a:pPr algn="ctr">
              <a:lnSpc>
                <a:spcPts val="4079"/>
              </a:lnSpc>
              <a:spcBef>
                <a:spcPct val="0"/>
              </a:spcBef>
            </a:pPr>
            <a:r>
              <a:rPr lang="en-US" sz="2400" u="sng">
                <a:solidFill>
                  <a:srgbClr val="AE77D6"/>
                </a:solidFill>
                <a:latin typeface="DIN Next LT Arabic" panose="020B0803020203050203" pitchFamily="34" charset="-78"/>
                <a:ea typeface="Poppins"/>
                <a:cs typeface="DIN Next LT Arabic" panose="020B0803020203050203" pitchFamily="34" charset="-78"/>
                <a:sym typeface="Poppins"/>
                <a:hlinkClick r:id="rId2" tooltip="https://drive.google.com/file/d/1kFqjgOMe95IuvPvTDtbK77KLsg91ek6V/view?usp=sharing"/>
              </a:rPr>
              <a:t>https://drive.google.com/file/d/1kFqjgOMe95IuvPvTDtbK77KLsg91ek6V/view?usp=sharing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231051" y="170299"/>
            <a:ext cx="597756" cy="59775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5" name="Group 5"/>
          <p:cNvGrpSpPr/>
          <p:nvPr/>
        </p:nvGrpSpPr>
        <p:grpSpPr>
          <a:xfrm>
            <a:off x="13216453" y="185162"/>
            <a:ext cx="1763541" cy="176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sp>
        <p:nvSpPr>
          <p:cNvPr id="8" name="Freeform 8"/>
          <p:cNvSpPr/>
          <p:nvPr/>
        </p:nvSpPr>
        <p:spPr>
          <a:xfrm>
            <a:off x="1703586" y="5169237"/>
            <a:ext cx="16005613" cy="1320463"/>
          </a:xfrm>
          <a:custGeom>
            <a:avLst/>
            <a:gdLst/>
            <a:ahLst/>
            <a:cxnLst/>
            <a:rect l="l" t="t" r="r" b="b"/>
            <a:pathLst>
              <a:path w="16005613" h="1320463">
                <a:moveTo>
                  <a:pt x="0" y="0"/>
                </a:moveTo>
                <a:lnTo>
                  <a:pt x="16005613" y="0"/>
                </a:lnTo>
                <a:lnTo>
                  <a:pt x="16005613" y="1320463"/>
                </a:lnTo>
                <a:lnTo>
                  <a:pt x="0" y="13204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9" name="TextBox 9"/>
          <p:cNvSpPr txBox="1"/>
          <p:nvPr/>
        </p:nvSpPr>
        <p:spPr>
          <a:xfrm>
            <a:off x="3990499" y="459652"/>
            <a:ext cx="10107724" cy="936154"/>
          </a:xfrm>
          <a:prstGeom prst="rect">
            <a:avLst/>
          </a:prstGeom>
        </p:spPr>
        <p:txBody>
          <a:bodyPr lIns="0" tIns="0" rIns="0" bIns="0" rtlCol="0" anchor="t">
            <a:spAutoFit/>
          </a:bodyPr>
          <a:lstStyle/>
          <a:p>
            <a:pPr algn="r" rtl="1">
              <a:lnSpc>
                <a:spcPts val="7263"/>
              </a:lnSpc>
            </a:pP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خطة العمل (</a:t>
            </a:r>
            <a:r>
              <a:rPr lang="en-US" sz="6543">
                <a:solidFill>
                  <a:srgbClr val="FFFFFF"/>
                </a:solidFill>
                <a:latin typeface="DIN Next LT Arabic" panose="020B0803020203050203" pitchFamily="34" charset="-78"/>
                <a:ea typeface="Poppins Bold"/>
                <a:cs typeface="DIN Next LT Arabic" panose="020B0803020203050203" pitchFamily="34" charset="-78"/>
                <a:sym typeface="Poppins Bold"/>
              </a:rPr>
              <a:t>Action Plan</a:t>
            </a: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a:t>
            </a:r>
          </a:p>
        </p:txBody>
      </p:sp>
      <p:sp>
        <p:nvSpPr>
          <p:cNvPr id="10" name="TextBox 10"/>
          <p:cNvSpPr txBox="1"/>
          <p:nvPr/>
        </p:nvSpPr>
        <p:spPr>
          <a:xfrm>
            <a:off x="13742813" y="6481459"/>
            <a:ext cx="4424107" cy="2457852"/>
          </a:xfrm>
          <a:prstGeom prst="rect">
            <a:avLst/>
          </a:prstGeom>
        </p:spPr>
        <p:txBody>
          <a:bodyPr lIns="0" tIns="0" rIns="0" bIns="0" rtlCol="0" anchor="t">
            <a:spAutoFit/>
          </a:bodyPr>
          <a:lstStyle/>
          <a:p>
            <a:pPr algn="r" rtl="1">
              <a:lnSpc>
                <a:spcPts val="4074"/>
              </a:lnSpc>
            </a:pPr>
            <a:r>
              <a:rPr lang="ar-EG" sz="2100" spc="46">
                <a:solidFill>
                  <a:srgbClr val="AE77D6"/>
                </a:solidFill>
                <a:latin typeface="DIN Next LT Arabic" panose="020B0803020203050203" pitchFamily="34" charset="-78"/>
                <a:ea typeface="Poppins Bold"/>
                <a:cs typeface="DIN Next LT Arabic" panose="020B0803020203050203" pitchFamily="34" charset="-78"/>
                <a:sym typeface="Poppins Bold"/>
                <a:rtl/>
              </a:rPr>
              <a:t> المرحلة الأولى: الإعداد (</a:t>
            </a:r>
            <a:r>
              <a:rPr lang="en-US" sz="2100" spc="46">
                <a:solidFill>
                  <a:srgbClr val="AE77D6"/>
                </a:solidFill>
                <a:latin typeface="DIN Next LT Arabic" panose="020B0803020203050203" pitchFamily="34" charset="-78"/>
                <a:ea typeface="Poppins Bold"/>
                <a:cs typeface="DIN Next LT Arabic" panose="020B0803020203050203" pitchFamily="34" charset="-78"/>
                <a:sym typeface="Poppins Bold"/>
              </a:rPr>
              <a:t>0</a:t>
            </a:r>
            <a:r>
              <a:rPr lang="ar-EG" sz="2100" spc="46">
                <a:solidFill>
                  <a:srgbClr val="AE77D6"/>
                </a:solidFill>
                <a:latin typeface="DIN Next LT Arabic" panose="020B0803020203050203" pitchFamily="34" charset="-78"/>
                <a:ea typeface="Poppins Bold"/>
                <a:cs typeface="DIN Next LT Arabic" panose="020B0803020203050203" pitchFamily="34" charset="-78"/>
                <a:sym typeface="Poppins Bold"/>
                <a:rtl/>
              </a:rPr>
              <a:t>-</a:t>
            </a:r>
            <a:r>
              <a:rPr lang="en-US" sz="2100" spc="46">
                <a:solidFill>
                  <a:srgbClr val="AE77D6"/>
                </a:solidFill>
                <a:latin typeface="DIN Next LT Arabic" panose="020B0803020203050203" pitchFamily="34" charset="-78"/>
                <a:ea typeface="Poppins Bold"/>
                <a:cs typeface="DIN Next LT Arabic" panose="020B0803020203050203" pitchFamily="34" charset="-78"/>
                <a:sym typeface="Poppins Bold"/>
              </a:rPr>
              <a:t>3</a:t>
            </a:r>
            <a:r>
              <a:rPr lang="ar-EG" sz="2100" spc="46">
                <a:solidFill>
                  <a:srgbClr val="AE77D6"/>
                </a:solidFill>
                <a:latin typeface="DIN Next LT Arabic" panose="020B0803020203050203" pitchFamily="34" charset="-78"/>
                <a:ea typeface="Poppins Bold"/>
                <a:cs typeface="DIN Next LT Arabic" panose="020B0803020203050203" pitchFamily="34" charset="-78"/>
                <a:sym typeface="Poppins Bold"/>
                <a:rtl/>
              </a:rPr>
              <a:t> أشهر)</a:t>
            </a:r>
          </a:p>
          <a:p>
            <a:pPr algn="r" rtl="1">
              <a:lnSpc>
                <a:spcPts val="3880"/>
              </a:lnSpc>
            </a:pPr>
            <a:r>
              <a:rPr lang="ar-EG" sz="2000" spc="44">
                <a:solidFill>
                  <a:srgbClr val="FFFFFF"/>
                </a:solidFill>
                <a:latin typeface="DIN Next LT Arabic" panose="020B0803020203050203" pitchFamily="34" charset="-78"/>
                <a:ea typeface="Poppins Bold"/>
                <a:cs typeface="DIN Next LT Arabic" panose="020B0803020203050203" pitchFamily="34" charset="-78"/>
                <a:sym typeface="Poppins Bold"/>
                <a:rtl/>
              </a:rPr>
              <a:t>   - تشكيل فريق العمل وتحديد الأدوار.</a:t>
            </a:r>
          </a:p>
          <a:p>
            <a:pPr algn="r" rtl="1">
              <a:lnSpc>
                <a:spcPts val="3880"/>
              </a:lnSpc>
            </a:pPr>
            <a:r>
              <a:rPr lang="ar-EG" sz="2000" spc="44">
                <a:solidFill>
                  <a:srgbClr val="FFFFFF"/>
                </a:solidFill>
                <a:latin typeface="DIN Next LT Arabic" panose="020B0803020203050203" pitchFamily="34" charset="-78"/>
                <a:ea typeface="Poppins Bold"/>
                <a:cs typeface="DIN Next LT Arabic" panose="020B0803020203050203" pitchFamily="34" charset="-78"/>
                <a:sym typeface="Poppins Bold"/>
                <a:rtl/>
              </a:rPr>
              <a:t>   - تطوير النموذج الأولي للمنصة.</a:t>
            </a:r>
          </a:p>
          <a:p>
            <a:pPr algn="r" rtl="1">
              <a:lnSpc>
                <a:spcPts val="3880"/>
              </a:lnSpc>
            </a:pPr>
            <a:r>
              <a:rPr lang="ar-EG" sz="2000" spc="44">
                <a:solidFill>
                  <a:srgbClr val="FFFFFF"/>
                </a:solidFill>
                <a:latin typeface="DIN Next LT Arabic" panose="020B0803020203050203" pitchFamily="34" charset="-78"/>
                <a:ea typeface="Poppins Bold"/>
                <a:cs typeface="DIN Next LT Arabic" panose="020B0803020203050203" pitchFamily="34" charset="-78"/>
                <a:sym typeface="Poppins Bold"/>
                <a:rtl/>
              </a:rPr>
              <a:t>   - إنشاء المحتوى التعليمي الأساسي.</a:t>
            </a:r>
          </a:p>
          <a:p>
            <a:pPr algn="r" rtl="1">
              <a:lnSpc>
                <a:spcPts val="3880"/>
              </a:lnSpc>
            </a:pPr>
            <a:r>
              <a:rPr lang="ar-EG" sz="2000" spc="44">
                <a:solidFill>
                  <a:srgbClr val="FFFFFF"/>
                </a:solidFill>
                <a:latin typeface="DIN Next LT Arabic" panose="020B0803020203050203" pitchFamily="34" charset="-78"/>
                <a:ea typeface="Poppins Bold"/>
                <a:cs typeface="DIN Next LT Arabic" panose="020B0803020203050203" pitchFamily="34" charset="-78"/>
                <a:sym typeface="Poppins Bold"/>
                <a:rtl/>
              </a:rPr>
              <a:t>   - وضع خطة تسويقية مبدئية.</a:t>
            </a:r>
          </a:p>
        </p:txBody>
      </p:sp>
      <p:sp>
        <p:nvSpPr>
          <p:cNvPr id="11" name="TextBox 11"/>
          <p:cNvSpPr txBox="1"/>
          <p:nvPr/>
        </p:nvSpPr>
        <p:spPr>
          <a:xfrm>
            <a:off x="10044603" y="2310638"/>
            <a:ext cx="6343699" cy="2832862"/>
          </a:xfrm>
          <a:prstGeom prst="rect">
            <a:avLst/>
          </a:prstGeom>
        </p:spPr>
        <p:txBody>
          <a:bodyPr lIns="0" tIns="0" rIns="0" bIns="0" rtlCol="0" anchor="t">
            <a:spAutoFit/>
          </a:bodyPr>
          <a:lstStyle/>
          <a:p>
            <a:pPr algn="r" rtl="1">
              <a:lnSpc>
                <a:spcPts val="4597"/>
              </a:lnSpc>
            </a:pPr>
            <a:r>
              <a:rPr lang="ar-EG" sz="2199" spc="48">
                <a:solidFill>
                  <a:srgbClr val="AE77D6"/>
                </a:solidFill>
                <a:latin typeface="DIN Next LT Arabic" panose="020B0803020203050203" pitchFamily="34" charset="-78"/>
                <a:ea typeface="Poppins Bold"/>
                <a:cs typeface="DIN Next LT Arabic" panose="020B0803020203050203" pitchFamily="34" charset="-78"/>
                <a:sym typeface="Poppins Bold"/>
                <a:rtl/>
              </a:rPr>
              <a:t>المرحلة الثانية: الاختبار والتطوير (</a:t>
            </a:r>
            <a:r>
              <a:rPr lang="en-US" sz="2199" spc="48">
                <a:solidFill>
                  <a:srgbClr val="AE77D6"/>
                </a:solidFill>
                <a:latin typeface="DIN Next LT Arabic" panose="020B0803020203050203" pitchFamily="34" charset="-78"/>
                <a:ea typeface="Poppins Bold"/>
                <a:cs typeface="DIN Next LT Arabic" panose="020B0803020203050203" pitchFamily="34" charset="-78"/>
                <a:sym typeface="Poppins Bold"/>
              </a:rPr>
              <a:t>3</a:t>
            </a:r>
            <a:r>
              <a:rPr lang="ar-EG" sz="2199" spc="48">
                <a:solidFill>
                  <a:srgbClr val="AE77D6"/>
                </a:solidFill>
                <a:latin typeface="DIN Next LT Arabic" panose="020B0803020203050203" pitchFamily="34" charset="-78"/>
                <a:ea typeface="Poppins Bold"/>
                <a:cs typeface="DIN Next LT Arabic" panose="020B0803020203050203" pitchFamily="34" charset="-78"/>
                <a:sym typeface="Poppins Bold"/>
                <a:rtl/>
              </a:rPr>
              <a:t>-</a:t>
            </a:r>
            <a:r>
              <a:rPr lang="en-US" sz="2199" spc="48">
                <a:solidFill>
                  <a:srgbClr val="AE77D6"/>
                </a:solidFill>
                <a:latin typeface="DIN Next LT Arabic" panose="020B0803020203050203" pitchFamily="34" charset="-78"/>
                <a:ea typeface="Poppins Bold"/>
                <a:cs typeface="DIN Next LT Arabic" panose="020B0803020203050203" pitchFamily="34" charset="-78"/>
                <a:sym typeface="Poppins Bold"/>
              </a:rPr>
              <a:t>6</a:t>
            </a:r>
            <a:r>
              <a:rPr lang="ar-EG" sz="2199" spc="48">
                <a:solidFill>
                  <a:srgbClr val="AE77D6"/>
                </a:solidFill>
                <a:latin typeface="DIN Next LT Arabic" panose="020B0803020203050203" pitchFamily="34" charset="-78"/>
                <a:ea typeface="Poppins Bold"/>
                <a:cs typeface="DIN Next LT Arabic" panose="020B0803020203050203" pitchFamily="34" charset="-78"/>
                <a:sym typeface="Poppins Bold"/>
                <a:rtl/>
              </a:rPr>
              <a:t> أشهر)</a:t>
            </a:r>
          </a:p>
          <a:p>
            <a:pPr algn="r" rtl="1">
              <a:lnSpc>
                <a:spcPts val="4180"/>
              </a:lnSpc>
            </a:pPr>
            <a:r>
              <a:rPr lang="ar-EG" sz="2000" spc="44">
                <a:solidFill>
                  <a:srgbClr val="FFFFFF"/>
                </a:solidFill>
                <a:latin typeface="DIN Next LT Arabic" panose="020B0803020203050203" pitchFamily="34" charset="-78"/>
                <a:ea typeface="Poppins Bold"/>
                <a:cs typeface="DIN Next LT Arabic" panose="020B0803020203050203" pitchFamily="34" charset="-78"/>
                <a:sym typeface="Poppins Bold"/>
                <a:rtl/>
              </a:rPr>
              <a:t>   - اختبار النموذج الأولي مع مجموعة صغيرة من الطلاب.</a:t>
            </a:r>
          </a:p>
          <a:p>
            <a:pPr algn="r" rtl="1">
              <a:lnSpc>
                <a:spcPts val="3380"/>
              </a:lnSpc>
            </a:pPr>
            <a:r>
              <a:rPr lang="ar-EG" sz="2000" spc="44">
                <a:solidFill>
                  <a:srgbClr val="FFFFFF"/>
                </a:solidFill>
                <a:latin typeface="DIN Next LT Arabic" panose="020B0803020203050203" pitchFamily="34" charset="-78"/>
                <a:ea typeface="Poppins Bold"/>
                <a:cs typeface="DIN Next LT Arabic" panose="020B0803020203050203" pitchFamily="34" charset="-78"/>
                <a:sym typeface="Poppins Bold"/>
                <a:rtl/>
              </a:rPr>
              <a:t>   - جمع الملاحظات وإجراء التحسينات اللازمة.</a:t>
            </a:r>
          </a:p>
          <a:p>
            <a:pPr algn="r" rtl="1">
              <a:lnSpc>
                <a:spcPts val="3380"/>
              </a:lnSpc>
            </a:pPr>
            <a:r>
              <a:rPr lang="ar-EG" sz="2000" spc="44">
                <a:solidFill>
                  <a:srgbClr val="FFFFFF"/>
                </a:solidFill>
                <a:latin typeface="DIN Next LT Arabic" panose="020B0803020203050203" pitchFamily="34" charset="-78"/>
                <a:ea typeface="Poppins Bold"/>
                <a:cs typeface="DIN Next LT Arabic" panose="020B0803020203050203" pitchFamily="34" charset="-78"/>
                <a:sym typeface="Poppins Bold"/>
                <a:rtl/>
              </a:rPr>
              <a:t>   - توسيع قاعدة المحتوى التعليمي.</a:t>
            </a:r>
          </a:p>
          <a:p>
            <a:pPr algn="r" rtl="1">
              <a:lnSpc>
                <a:spcPts val="3380"/>
              </a:lnSpc>
            </a:pPr>
            <a:r>
              <a:rPr lang="ar-EG" sz="2000" spc="44">
                <a:solidFill>
                  <a:srgbClr val="FFFFFF"/>
                </a:solidFill>
                <a:latin typeface="DIN Next LT Arabic" panose="020B0803020203050203" pitchFamily="34" charset="-78"/>
                <a:ea typeface="Poppins Bold"/>
                <a:cs typeface="DIN Next LT Arabic" panose="020B0803020203050203" pitchFamily="34" charset="-78"/>
                <a:sym typeface="Poppins Bold"/>
                <a:rtl/>
              </a:rPr>
              <a:t>   - بدء حملات التسويق المبكرة.</a:t>
            </a:r>
          </a:p>
          <a:p>
            <a:pPr algn="r" rtl="1">
              <a:lnSpc>
                <a:spcPts val="3380"/>
              </a:lnSpc>
            </a:pPr>
            <a:endParaRPr lang="ar-EG" sz="2000" spc="44">
              <a:solidFill>
                <a:srgbClr val="FFFFFF"/>
              </a:solidFill>
              <a:latin typeface="DIN Next LT Arabic" panose="020B0803020203050203" pitchFamily="34" charset="-78"/>
              <a:ea typeface="Poppins Bold"/>
              <a:cs typeface="DIN Next LT Arabic" panose="020B0803020203050203" pitchFamily="34" charset="-78"/>
              <a:sym typeface="Poppins Bold"/>
              <a:rtl/>
            </a:endParaRPr>
          </a:p>
        </p:txBody>
      </p:sp>
      <p:sp>
        <p:nvSpPr>
          <p:cNvPr id="12" name="TextBox 12"/>
          <p:cNvSpPr txBox="1"/>
          <p:nvPr/>
        </p:nvSpPr>
        <p:spPr>
          <a:xfrm>
            <a:off x="6407744" y="6481459"/>
            <a:ext cx="4910120" cy="3147144"/>
          </a:xfrm>
          <a:prstGeom prst="rect">
            <a:avLst/>
          </a:prstGeom>
        </p:spPr>
        <p:txBody>
          <a:bodyPr lIns="0" tIns="0" rIns="0" bIns="0" rtlCol="0" anchor="t">
            <a:spAutoFit/>
          </a:bodyPr>
          <a:lstStyle/>
          <a:p>
            <a:pPr algn="r" rtl="1">
              <a:lnSpc>
                <a:spcPts val="4053"/>
              </a:lnSpc>
            </a:pPr>
            <a:r>
              <a:rPr lang="ar-EG" sz="2100">
                <a:solidFill>
                  <a:srgbClr val="AE77D6"/>
                </a:solidFill>
                <a:latin typeface="DIN Next LT Arabic" panose="020B0803020203050203" pitchFamily="34" charset="-78"/>
                <a:ea typeface="Poppins Bold"/>
                <a:cs typeface="DIN Next LT Arabic" panose="020B0803020203050203" pitchFamily="34" charset="-78"/>
                <a:sym typeface="Poppins Bold"/>
                <a:rtl/>
              </a:rPr>
              <a:t>المرحلة الثالثة: الإطلاق (</a:t>
            </a:r>
            <a:r>
              <a:rPr lang="en-US" sz="2100">
                <a:solidFill>
                  <a:srgbClr val="AE77D6"/>
                </a:solidFill>
                <a:latin typeface="DIN Next LT Arabic" panose="020B0803020203050203" pitchFamily="34" charset="-78"/>
                <a:ea typeface="Poppins Bold"/>
                <a:cs typeface="DIN Next LT Arabic" panose="020B0803020203050203" pitchFamily="34" charset="-78"/>
                <a:sym typeface="Poppins Bold"/>
              </a:rPr>
              <a:t>6</a:t>
            </a:r>
            <a:r>
              <a:rPr lang="ar-EG" sz="2100">
                <a:solidFill>
                  <a:srgbClr val="AE77D6"/>
                </a:solidFill>
                <a:latin typeface="DIN Next LT Arabic" panose="020B0803020203050203" pitchFamily="34" charset="-78"/>
                <a:ea typeface="Poppins Bold"/>
                <a:cs typeface="DIN Next LT Arabic" panose="020B0803020203050203" pitchFamily="34" charset="-78"/>
                <a:sym typeface="Poppins Bold"/>
                <a:rtl/>
              </a:rPr>
              <a:t>-</a:t>
            </a:r>
            <a:r>
              <a:rPr lang="en-US" sz="2100">
                <a:solidFill>
                  <a:srgbClr val="AE77D6"/>
                </a:solidFill>
                <a:latin typeface="DIN Next LT Arabic" panose="020B0803020203050203" pitchFamily="34" charset="-78"/>
                <a:ea typeface="Poppins Bold"/>
                <a:cs typeface="DIN Next LT Arabic" panose="020B0803020203050203" pitchFamily="34" charset="-78"/>
                <a:sym typeface="Poppins Bold"/>
              </a:rPr>
              <a:t>12</a:t>
            </a:r>
            <a:r>
              <a:rPr lang="ar-EG" sz="2100">
                <a:solidFill>
                  <a:srgbClr val="AE77D6"/>
                </a:solidFill>
                <a:latin typeface="DIN Next LT Arabic" panose="020B0803020203050203" pitchFamily="34" charset="-78"/>
                <a:ea typeface="Poppins Bold"/>
                <a:cs typeface="DIN Next LT Arabic" panose="020B0803020203050203" pitchFamily="34" charset="-78"/>
                <a:sym typeface="Poppins Bold"/>
                <a:rtl/>
              </a:rPr>
              <a:t> شهر)</a:t>
            </a:r>
          </a:p>
          <a:p>
            <a:pPr algn="r" rtl="1">
              <a:lnSpc>
                <a:spcPts val="386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إطلاق المنصة بشكل رسمي.</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تقديم العروض الترويجية للاشتراكات الأولى.</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توسيع حملات التسويق للوصول إلى جمهور أكبر.</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بدء تقديم التقارير الدورية وتحليل بيانات الاستخدام.</a:t>
            </a:r>
          </a:p>
          <a:p>
            <a:pPr algn="r" rtl="1">
              <a:lnSpc>
                <a:spcPts val="2800"/>
              </a:lnSpc>
            </a:pPr>
            <a:endPar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endParaRPr>
          </a:p>
        </p:txBody>
      </p:sp>
      <p:sp>
        <p:nvSpPr>
          <p:cNvPr id="13" name="TextBox 13"/>
          <p:cNvSpPr txBox="1"/>
          <p:nvPr/>
        </p:nvSpPr>
        <p:spPr>
          <a:xfrm>
            <a:off x="2046723" y="2377313"/>
            <a:ext cx="6542480" cy="2010473"/>
          </a:xfrm>
          <a:prstGeom prst="rect">
            <a:avLst/>
          </a:prstGeom>
        </p:spPr>
        <p:txBody>
          <a:bodyPr lIns="0" tIns="0" rIns="0" bIns="0" rtlCol="0" anchor="t">
            <a:spAutoFit/>
          </a:bodyPr>
          <a:lstStyle/>
          <a:p>
            <a:pPr algn="r" rtl="1">
              <a:lnSpc>
                <a:spcPts val="3759"/>
              </a:lnSpc>
            </a:pPr>
            <a:r>
              <a:rPr lang="ar-EG" sz="2100">
                <a:solidFill>
                  <a:srgbClr val="AE77D6"/>
                </a:solidFill>
                <a:latin typeface="DIN Next LT Arabic" panose="020B0803020203050203" pitchFamily="34" charset="-78"/>
                <a:ea typeface="Poppins Bold"/>
                <a:cs typeface="DIN Next LT Arabic" panose="020B0803020203050203" pitchFamily="34" charset="-78"/>
                <a:sym typeface="Poppins Bold"/>
                <a:rtl/>
              </a:rPr>
              <a:t>المرحلة الرابعة: التوسع والنمو (</a:t>
            </a:r>
            <a:r>
              <a:rPr lang="en-US" sz="2100">
                <a:solidFill>
                  <a:srgbClr val="AE77D6"/>
                </a:solidFill>
                <a:latin typeface="DIN Next LT Arabic" panose="020B0803020203050203" pitchFamily="34" charset="-78"/>
                <a:ea typeface="Poppins Bold"/>
                <a:cs typeface="DIN Next LT Arabic" panose="020B0803020203050203" pitchFamily="34" charset="-78"/>
                <a:sym typeface="Poppins Bold"/>
              </a:rPr>
              <a:t>12</a:t>
            </a:r>
            <a:r>
              <a:rPr lang="ar-EG" sz="2100">
                <a:solidFill>
                  <a:srgbClr val="AE77D6"/>
                </a:solidFill>
                <a:latin typeface="DIN Next LT Arabic" panose="020B0803020203050203" pitchFamily="34" charset="-78"/>
                <a:ea typeface="Poppins Bold"/>
                <a:cs typeface="DIN Next LT Arabic" panose="020B0803020203050203" pitchFamily="34" charset="-78"/>
                <a:sym typeface="Poppins Bold"/>
                <a:rtl/>
              </a:rPr>
              <a:t>-</a:t>
            </a:r>
            <a:r>
              <a:rPr lang="en-US" sz="2100">
                <a:solidFill>
                  <a:srgbClr val="AE77D6"/>
                </a:solidFill>
                <a:latin typeface="DIN Next LT Arabic" panose="020B0803020203050203" pitchFamily="34" charset="-78"/>
                <a:ea typeface="Poppins Bold"/>
                <a:cs typeface="DIN Next LT Arabic" panose="020B0803020203050203" pitchFamily="34" charset="-78"/>
                <a:sym typeface="Poppins Bold"/>
              </a:rPr>
              <a:t>24</a:t>
            </a:r>
            <a:r>
              <a:rPr lang="ar-EG" sz="2100">
                <a:solidFill>
                  <a:srgbClr val="AE77D6"/>
                </a:solidFill>
                <a:latin typeface="DIN Next LT Arabic" panose="020B0803020203050203" pitchFamily="34" charset="-78"/>
                <a:ea typeface="Poppins Bold"/>
                <a:cs typeface="DIN Next LT Arabic" panose="020B0803020203050203" pitchFamily="34" charset="-78"/>
                <a:sym typeface="Poppins Bold"/>
                <a:rtl/>
              </a:rPr>
              <a:t> شهر)</a:t>
            </a:r>
          </a:p>
          <a:p>
            <a:pPr algn="r" rtl="1">
              <a:lnSpc>
                <a:spcPts val="358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توسيع قاعدة المشتركين للوصول إلى </a:t>
            </a:r>
            <a:r>
              <a:rPr lang="en-US" sz="2000">
                <a:solidFill>
                  <a:srgbClr val="FFFFFF"/>
                </a:solidFill>
                <a:latin typeface="DIN Next LT Arabic" panose="020B0803020203050203" pitchFamily="34" charset="-78"/>
                <a:ea typeface="Poppins Bold"/>
                <a:cs typeface="DIN Next LT Arabic" panose="020B0803020203050203" pitchFamily="34" charset="-78"/>
                <a:sym typeface="Poppins Bold"/>
              </a:rPr>
              <a:t>10,000</a:t>
            </a: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مشترك.</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توقيع شراكات مع </a:t>
            </a:r>
            <a:r>
              <a:rPr lang="en-US" sz="2000">
                <a:solidFill>
                  <a:srgbClr val="FFFFFF"/>
                </a:solidFill>
                <a:latin typeface="DIN Next LT Arabic" panose="020B0803020203050203" pitchFamily="34" charset="-78"/>
                <a:ea typeface="Poppins Bold"/>
                <a:cs typeface="DIN Next LT Arabic" panose="020B0803020203050203" pitchFamily="34" charset="-78"/>
                <a:sym typeface="Poppins Bold"/>
              </a:rPr>
              <a:t>10</a:t>
            </a: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جامعات على الأقل.</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تحقيق إيرادات شهرية تعادل التكاليف التشغيلية.</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توسيع الفريق التقني والتعليمي.</a:t>
            </a:r>
          </a:p>
        </p:txBody>
      </p:sp>
      <p:sp>
        <p:nvSpPr>
          <p:cNvPr id="14" name="TextBox 14"/>
          <p:cNvSpPr txBox="1"/>
          <p:nvPr/>
        </p:nvSpPr>
        <p:spPr>
          <a:xfrm>
            <a:off x="164031" y="6423025"/>
            <a:ext cx="4872736" cy="2835275"/>
          </a:xfrm>
          <a:prstGeom prst="rect">
            <a:avLst/>
          </a:prstGeom>
        </p:spPr>
        <p:txBody>
          <a:bodyPr lIns="0" tIns="0" rIns="0" bIns="0" rtlCol="0" anchor="t">
            <a:spAutoFit/>
          </a:bodyPr>
          <a:lstStyle/>
          <a:p>
            <a:pPr algn="r" rtl="1">
              <a:lnSpc>
                <a:spcPts val="2800"/>
              </a:lnSpc>
            </a:pPr>
            <a:r>
              <a:rPr lang="ar-EG" sz="2000">
                <a:solidFill>
                  <a:srgbClr val="AE77D6"/>
                </a:solidFill>
                <a:latin typeface="DIN Next LT Arabic" panose="020B0803020203050203" pitchFamily="34" charset="-78"/>
                <a:ea typeface="Poppins Bold"/>
                <a:cs typeface="DIN Next LT Arabic" panose="020B0803020203050203" pitchFamily="34" charset="-78"/>
                <a:sym typeface="Poppins Bold"/>
                <a:rtl/>
              </a:rPr>
              <a:t>المرحلة الخامسة: </a:t>
            </a:r>
          </a:p>
          <a:p>
            <a:pPr algn="r" rtl="1">
              <a:lnSpc>
                <a:spcPts val="2800"/>
              </a:lnSpc>
            </a:pPr>
            <a:r>
              <a:rPr lang="ar-EG" sz="2000">
                <a:solidFill>
                  <a:srgbClr val="AE77D6"/>
                </a:solidFill>
                <a:latin typeface="DIN Next LT Arabic" panose="020B0803020203050203" pitchFamily="34" charset="-78"/>
                <a:ea typeface="Poppins Bold"/>
                <a:cs typeface="DIN Next LT Arabic" panose="020B0803020203050203" pitchFamily="34" charset="-78"/>
                <a:sym typeface="Poppins Bold"/>
                <a:rtl/>
              </a:rPr>
              <a:t>الاستدامة والتطوير المستمر (</a:t>
            </a:r>
            <a:r>
              <a:rPr lang="en-US" sz="2000">
                <a:solidFill>
                  <a:srgbClr val="AE77D6"/>
                </a:solidFill>
                <a:latin typeface="DIN Next LT Arabic" panose="020B0803020203050203" pitchFamily="34" charset="-78"/>
                <a:ea typeface="Poppins Bold"/>
                <a:cs typeface="DIN Next LT Arabic" panose="020B0803020203050203" pitchFamily="34" charset="-78"/>
                <a:sym typeface="Poppins Bold"/>
              </a:rPr>
              <a:t>24</a:t>
            </a:r>
            <a:r>
              <a:rPr lang="ar-EG" sz="2000">
                <a:solidFill>
                  <a:srgbClr val="AE77D6"/>
                </a:solidFill>
                <a:latin typeface="DIN Next LT Arabic" panose="020B0803020203050203" pitchFamily="34" charset="-78"/>
                <a:ea typeface="Poppins Bold"/>
                <a:cs typeface="DIN Next LT Arabic" panose="020B0803020203050203" pitchFamily="34" charset="-78"/>
                <a:sym typeface="Poppins Bold"/>
                <a:rtl/>
              </a:rPr>
              <a:t>+ شهر)</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تحقيق ربحية مستدامة.</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تقديم ميزات جديدة وتحسينات مستمرة.</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توسيع نطاق العملاء المستهدفين ليشمل مراحل تعليمية أخرى.</a:t>
            </a:r>
          </a:p>
          <a:p>
            <a:pPr algn="r" rtl="1">
              <a:lnSpc>
                <a:spcPts val="2800"/>
              </a:lnSpc>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 استمرار الشراكات مع المؤسسات التعليمية وتعزيزها.</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501005" y="3560515"/>
            <a:ext cx="1899427" cy="18994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5" name="Group 5"/>
          <p:cNvGrpSpPr/>
          <p:nvPr/>
        </p:nvGrpSpPr>
        <p:grpSpPr>
          <a:xfrm>
            <a:off x="12063286" y="73625"/>
            <a:ext cx="5196015" cy="2324593"/>
            <a:chOff x="0" y="0"/>
            <a:chExt cx="6928019" cy="3099457"/>
          </a:xfrm>
        </p:grpSpPr>
        <p:grpSp>
          <p:nvGrpSpPr>
            <p:cNvPr id="6" name="Group 6"/>
            <p:cNvGrpSpPr>
              <a:grpSpLocks noChangeAspect="1"/>
            </p:cNvGrpSpPr>
            <p:nvPr/>
          </p:nvGrpSpPr>
          <p:grpSpPr>
            <a:xfrm>
              <a:off x="0" y="0"/>
              <a:ext cx="3111612" cy="3099457"/>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r="223"/>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
          <p:nvSpPr>
            <p:cNvPr id="9" name="AutoShape 9"/>
            <p:cNvSpPr/>
            <p:nvPr/>
          </p:nvSpPr>
          <p:spPr>
            <a:xfrm flipV="1">
              <a:off x="3479912" y="1567616"/>
              <a:ext cx="2664300" cy="0"/>
            </a:xfrm>
            <a:prstGeom prst="line">
              <a:avLst/>
            </a:prstGeom>
            <a:ln w="50800" cap="flat">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ar-SA">
                <a:latin typeface="DIN Next LT Arabic" panose="020B0803020203050203" pitchFamily="34" charset="-78"/>
                <a:cs typeface="DIN Next LT Arabic" panose="020B0803020203050203" pitchFamily="34" charset="-78"/>
              </a:endParaRPr>
            </a:p>
          </p:txBody>
        </p:sp>
        <p:sp>
          <p:nvSpPr>
            <p:cNvPr id="10" name="TextBox 10"/>
            <p:cNvSpPr txBox="1"/>
            <p:nvPr/>
          </p:nvSpPr>
          <p:spPr>
            <a:xfrm>
              <a:off x="3502326" y="814824"/>
              <a:ext cx="3425693" cy="434477"/>
            </a:xfrm>
            <a:prstGeom prst="rect">
              <a:avLst/>
            </a:prstGeom>
          </p:spPr>
          <p:txBody>
            <a:bodyPr lIns="0" tIns="0" rIns="0" bIns="0" rtlCol="0" anchor="t">
              <a:spAutoFit/>
            </a:bodyPr>
            <a:lstStyle/>
            <a:p>
              <a:pPr algn="just" rtl="1">
                <a:lnSpc>
                  <a:spcPts val="2800"/>
                </a:lnSpc>
                <a:spcBef>
                  <a:spcPct val="0"/>
                </a:spcBef>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بيادر القاضــي</a:t>
              </a:r>
            </a:p>
          </p:txBody>
        </p:sp>
        <p:sp>
          <p:nvSpPr>
            <p:cNvPr id="11" name="TextBox 11"/>
            <p:cNvSpPr txBox="1"/>
            <p:nvPr/>
          </p:nvSpPr>
          <p:spPr>
            <a:xfrm>
              <a:off x="3479911" y="1794706"/>
              <a:ext cx="3425693" cy="388397"/>
            </a:xfrm>
            <a:prstGeom prst="rect">
              <a:avLst/>
            </a:prstGeom>
          </p:spPr>
          <p:txBody>
            <a:bodyPr lIns="0" tIns="0" rIns="0" bIns="0" rtlCol="0" anchor="t">
              <a:spAutoFit/>
            </a:bodyPr>
            <a:lstStyle/>
            <a:p>
              <a:pPr algn="r" rtl="1">
                <a:lnSpc>
                  <a:spcPts val="2520"/>
                </a:lnSpc>
                <a:spcBef>
                  <a:spcPct val="0"/>
                </a:spcBef>
              </a:pPr>
              <a:r>
                <a:rPr lang="ar-EG" sz="1800">
                  <a:solidFill>
                    <a:srgbClr val="FFFFFF"/>
                  </a:solidFill>
                  <a:latin typeface="DIN Next LT Arabic" panose="020B0803020203050203" pitchFamily="34" charset="-78"/>
                  <a:ea typeface="Poppins Bold"/>
                  <a:cs typeface="DIN Next LT Arabic" panose="020B0803020203050203" pitchFamily="34" charset="-78"/>
                  <a:sym typeface="Poppins Bold"/>
                  <a:rtl/>
                </a:rPr>
                <a:t>              مصممة واجهات</a:t>
              </a:r>
            </a:p>
          </p:txBody>
        </p:sp>
      </p:grpSp>
      <p:grpSp>
        <p:nvGrpSpPr>
          <p:cNvPr id="12" name="Group 12"/>
          <p:cNvGrpSpPr/>
          <p:nvPr/>
        </p:nvGrpSpPr>
        <p:grpSpPr>
          <a:xfrm>
            <a:off x="11552476" y="7756967"/>
            <a:ext cx="5179204" cy="2324593"/>
            <a:chOff x="0" y="0"/>
            <a:chExt cx="6905605" cy="3099457"/>
          </a:xfrm>
        </p:grpSpPr>
        <p:grpSp>
          <p:nvGrpSpPr>
            <p:cNvPr id="13" name="Group 13"/>
            <p:cNvGrpSpPr>
              <a:grpSpLocks noChangeAspect="1"/>
            </p:cNvGrpSpPr>
            <p:nvPr/>
          </p:nvGrpSpPr>
          <p:grpSpPr>
            <a:xfrm>
              <a:off x="0" y="0"/>
              <a:ext cx="3111612" cy="3099457"/>
              <a:chOff x="0" y="0"/>
              <a:chExt cx="6502400" cy="6477000"/>
            </a:xfrm>
          </p:grpSpPr>
          <p:sp>
            <p:nvSpPr>
              <p:cNvPr id="14" name="Freeform 1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r="223"/>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15" name="Freeform 1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
          <p:nvSpPr>
            <p:cNvPr id="16" name="AutoShape 16"/>
            <p:cNvSpPr/>
            <p:nvPr/>
          </p:nvSpPr>
          <p:spPr>
            <a:xfrm>
              <a:off x="3479912" y="1567616"/>
              <a:ext cx="2664300" cy="0"/>
            </a:xfrm>
            <a:prstGeom prst="line">
              <a:avLst/>
            </a:prstGeom>
            <a:ln w="50800" cap="flat">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ar-SA">
                <a:latin typeface="DIN Next LT Arabic" panose="020B0803020203050203" pitchFamily="34" charset="-78"/>
                <a:cs typeface="DIN Next LT Arabic" panose="020B0803020203050203" pitchFamily="34" charset="-78"/>
              </a:endParaRPr>
            </a:p>
          </p:txBody>
        </p:sp>
        <p:sp>
          <p:nvSpPr>
            <p:cNvPr id="17" name="TextBox 17"/>
            <p:cNvSpPr txBox="1"/>
            <p:nvPr/>
          </p:nvSpPr>
          <p:spPr>
            <a:xfrm>
              <a:off x="3479912" y="778759"/>
              <a:ext cx="3425693" cy="434477"/>
            </a:xfrm>
            <a:prstGeom prst="rect">
              <a:avLst/>
            </a:prstGeom>
          </p:spPr>
          <p:txBody>
            <a:bodyPr lIns="0" tIns="0" rIns="0" bIns="0" rtlCol="0" anchor="t">
              <a:spAutoFit/>
            </a:bodyPr>
            <a:lstStyle/>
            <a:p>
              <a:pPr algn="r" rtl="1">
                <a:lnSpc>
                  <a:spcPts val="2800"/>
                </a:lnSpc>
                <a:spcBef>
                  <a:spcPct val="0"/>
                </a:spcBef>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ريماس سبعي</a:t>
              </a:r>
            </a:p>
          </p:txBody>
        </p:sp>
        <p:sp>
          <p:nvSpPr>
            <p:cNvPr id="18" name="TextBox 18"/>
            <p:cNvSpPr txBox="1"/>
            <p:nvPr/>
          </p:nvSpPr>
          <p:spPr>
            <a:xfrm>
              <a:off x="3479912" y="1794706"/>
              <a:ext cx="3425693" cy="388397"/>
            </a:xfrm>
            <a:prstGeom prst="rect">
              <a:avLst/>
            </a:prstGeom>
          </p:spPr>
          <p:txBody>
            <a:bodyPr lIns="0" tIns="0" rIns="0" bIns="0" rtlCol="0" anchor="t">
              <a:spAutoFit/>
            </a:bodyPr>
            <a:lstStyle/>
            <a:p>
              <a:pPr algn="r" rtl="1">
                <a:lnSpc>
                  <a:spcPts val="2520"/>
                </a:lnSpc>
                <a:spcBef>
                  <a:spcPct val="0"/>
                </a:spcBef>
              </a:pPr>
              <a:r>
                <a:rPr lang="ar-EG" sz="1800">
                  <a:solidFill>
                    <a:srgbClr val="FFFFFF"/>
                  </a:solidFill>
                  <a:latin typeface="DIN Next LT Arabic" panose="020B0803020203050203" pitchFamily="34" charset="-78"/>
                  <a:ea typeface="Poppins Bold"/>
                  <a:cs typeface="DIN Next LT Arabic" panose="020B0803020203050203" pitchFamily="34" charset="-78"/>
                  <a:sym typeface="Poppins Bold"/>
                  <a:rtl/>
                </a:rPr>
                <a:t>               محلل بيانات</a:t>
              </a:r>
            </a:p>
          </p:txBody>
        </p:sp>
      </p:grpSp>
      <p:grpSp>
        <p:nvGrpSpPr>
          <p:cNvPr id="19" name="Group 19"/>
          <p:cNvGrpSpPr/>
          <p:nvPr/>
        </p:nvGrpSpPr>
        <p:grpSpPr>
          <a:xfrm>
            <a:off x="7467856" y="6443858"/>
            <a:ext cx="5179204" cy="2324593"/>
            <a:chOff x="0" y="0"/>
            <a:chExt cx="6905605" cy="3099457"/>
          </a:xfrm>
        </p:grpSpPr>
        <p:grpSp>
          <p:nvGrpSpPr>
            <p:cNvPr id="20" name="Group 20"/>
            <p:cNvGrpSpPr>
              <a:grpSpLocks noChangeAspect="1"/>
            </p:cNvGrpSpPr>
            <p:nvPr/>
          </p:nvGrpSpPr>
          <p:grpSpPr>
            <a:xfrm>
              <a:off x="0" y="0"/>
              <a:ext cx="3111612" cy="3099457"/>
              <a:chOff x="0" y="0"/>
              <a:chExt cx="6502400" cy="6477000"/>
            </a:xfrm>
          </p:grpSpPr>
          <p:sp>
            <p:nvSpPr>
              <p:cNvPr id="21" name="Freeform 2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r="223"/>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22" name="Freeform 2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
          <p:nvSpPr>
            <p:cNvPr id="23" name="AutoShape 23"/>
            <p:cNvSpPr/>
            <p:nvPr/>
          </p:nvSpPr>
          <p:spPr>
            <a:xfrm>
              <a:off x="3479912" y="1567616"/>
              <a:ext cx="2664300" cy="0"/>
            </a:xfrm>
            <a:prstGeom prst="line">
              <a:avLst/>
            </a:prstGeom>
            <a:ln w="50800" cap="flat">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ar-SA">
                <a:latin typeface="DIN Next LT Arabic" panose="020B0803020203050203" pitchFamily="34" charset="-78"/>
                <a:cs typeface="DIN Next LT Arabic" panose="020B0803020203050203" pitchFamily="34" charset="-78"/>
              </a:endParaRPr>
            </a:p>
          </p:txBody>
        </p:sp>
        <p:sp>
          <p:nvSpPr>
            <p:cNvPr id="24" name="TextBox 24"/>
            <p:cNvSpPr txBox="1"/>
            <p:nvPr/>
          </p:nvSpPr>
          <p:spPr>
            <a:xfrm>
              <a:off x="3479912" y="778759"/>
              <a:ext cx="3425693" cy="434477"/>
            </a:xfrm>
            <a:prstGeom prst="rect">
              <a:avLst/>
            </a:prstGeom>
          </p:spPr>
          <p:txBody>
            <a:bodyPr lIns="0" tIns="0" rIns="0" bIns="0" rtlCol="0" anchor="t">
              <a:spAutoFit/>
            </a:bodyPr>
            <a:lstStyle/>
            <a:p>
              <a:pPr algn="ctr" rtl="1">
                <a:lnSpc>
                  <a:spcPts val="2800"/>
                </a:lnSpc>
                <a:spcBef>
                  <a:spcPct val="0"/>
                </a:spcBef>
              </a:pPr>
              <a:r>
                <a:rPr lang="ar-EG" sz="2000" spc="174">
                  <a:solidFill>
                    <a:srgbClr val="FFFFFF"/>
                  </a:solidFill>
                  <a:latin typeface="DIN Next LT Arabic" panose="020B0803020203050203" pitchFamily="34" charset="-78"/>
                  <a:ea typeface="Poppins Bold"/>
                  <a:cs typeface="DIN Next LT Arabic" panose="020B0803020203050203" pitchFamily="34" charset="-78"/>
                  <a:sym typeface="Poppins Bold"/>
                  <a:rtl/>
                </a:rPr>
                <a:t>    جنا غروي</a:t>
              </a:r>
            </a:p>
          </p:txBody>
        </p:sp>
        <p:sp>
          <p:nvSpPr>
            <p:cNvPr id="25" name="TextBox 25"/>
            <p:cNvSpPr txBox="1"/>
            <p:nvPr/>
          </p:nvSpPr>
          <p:spPr>
            <a:xfrm>
              <a:off x="3479912" y="1794707"/>
              <a:ext cx="3425693" cy="834390"/>
            </a:xfrm>
            <a:prstGeom prst="rect">
              <a:avLst/>
            </a:prstGeom>
          </p:spPr>
          <p:txBody>
            <a:bodyPr lIns="0" tIns="0" rIns="0" bIns="0" rtlCol="0" anchor="t">
              <a:spAutoFit/>
            </a:bodyPr>
            <a:lstStyle/>
            <a:p>
              <a:pPr algn="r" rtl="1">
                <a:lnSpc>
                  <a:spcPts val="2520"/>
                </a:lnSpc>
              </a:pPr>
              <a:r>
                <a:rPr lang="ar-EG" sz="1800">
                  <a:solidFill>
                    <a:srgbClr val="FFFFFF"/>
                  </a:solidFill>
                  <a:latin typeface="DIN Next LT Arabic" panose="020B0803020203050203" pitchFamily="34" charset="-78"/>
                  <a:ea typeface="Poppins Bold"/>
                  <a:cs typeface="DIN Next LT Arabic" panose="020B0803020203050203" pitchFamily="34" charset="-78"/>
                  <a:sym typeface="Poppins Bold"/>
                  <a:rtl/>
                </a:rPr>
                <a:t>                   مطور الذكاء       </a:t>
              </a:r>
            </a:p>
            <a:p>
              <a:pPr algn="r" rtl="1">
                <a:lnSpc>
                  <a:spcPts val="2520"/>
                </a:lnSpc>
                <a:spcBef>
                  <a:spcPct val="0"/>
                </a:spcBef>
              </a:pPr>
              <a:r>
                <a:rPr lang="ar-EG" sz="1800">
                  <a:solidFill>
                    <a:srgbClr val="FFFFFF"/>
                  </a:solidFill>
                  <a:latin typeface="DIN Next LT Arabic" panose="020B0803020203050203" pitchFamily="34" charset="-78"/>
                  <a:ea typeface="Poppins Bold"/>
                  <a:cs typeface="DIN Next LT Arabic" panose="020B0803020203050203" pitchFamily="34" charset="-78"/>
                  <a:sym typeface="Poppins Bold"/>
                  <a:rtl/>
                </a:rPr>
                <a:t>                    الاصطناعي</a:t>
              </a:r>
            </a:p>
          </p:txBody>
        </p:sp>
      </p:grpSp>
      <p:grpSp>
        <p:nvGrpSpPr>
          <p:cNvPr id="26" name="Group 26"/>
          <p:cNvGrpSpPr/>
          <p:nvPr/>
        </p:nvGrpSpPr>
        <p:grpSpPr>
          <a:xfrm>
            <a:off x="4878255" y="3758617"/>
            <a:ext cx="5179204" cy="2324593"/>
            <a:chOff x="0" y="0"/>
            <a:chExt cx="6905605" cy="3099457"/>
          </a:xfrm>
        </p:grpSpPr>
        <p:grpSp>
          <p:nvGrpSpPr>
            <p:cNvPr id="27" name="Group 27"/>
            <p:cNvGrpSpPr>
              <a:grpSpLocks noChangeAspect="1"/>
            </p:cNvGrpSpPr>
            <p:nvPr/>
          </p:nvGrpSpPr>
          <p:grpSpPr>
            <a:xfrm>
              <a:off x="0" y="0"/>
              <a:ext cx="3111612" cy="3099457"/>
              <a:chOff x="0" y="0"/>
              <a:chExt cx="6502400" cy="6477000"/>
            </a:xfrm>
          </p:grpSpPr>
          <p:sp>
            <p:nvSpPr>
              <p:cNvPr id="28" name="Freeform 2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r="223"/>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29" name="Freeform 2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
          <p:nvSpPr>
            <p:cNvPr id="30" name="AutoShape 30"/>
            <p:cNvSpPr/>
            <p:nvPr/>
          </p:nvSpPr>
          <p:spPr>
            <a:xfrm>
              <a:off x="3479912" y="1567616"/>
              <a:ext cx="2664300" cy="0"/>
            </a:xfrm>
            <a:prstGeom prst="line">
              <a:avLst/>
            </a:prstGeom>
            <a:ln w="50800" cap="flat">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ar-SA">
                <a:latin typeface="DIN Next LT Arabic" panose="020B0803020203050203" pitchFamily="34" charset="-78"/>
                <a:cs typeface="DIN Next LT Arabic" panose="020B0803020203050203" pitchFamily="34" charset="-78"/>
              </a:endParaRPr>
            </a:p>
          </p:txBody>
        </p:sp>
        <p:sp>
          <p:nvSpPr>
            <p:cNvPr id="31" name="TextBox 31"/>
            <p:cNvSpPr txBox="1"/>
            <p:nvPr/>
          </p:nvSpPr>
          <p:spPr>
            <a:xfrm>
              <a:off x="3479912" y="778759"/>
              <a:ext cx="3425693" cy="434477"/>
            </a:xfrm>
            <a:prstGeom prst="rect">
              <a:avLst/>
            </a:prstGeom>
          </p:spPr>
          <p:txBody>
            <a:bodyPr lIns="0" tIns="0" rIns="0" bIns="0" rtlCol="0" anchor="t">
              <a:spAutoFit/>
            </a:bodyPr>
            <a:lstStyle/>
            <a:p>
              <a:pPr algn="ctr" rtl="1">
                <a:lnSpc>
                  <a:spcPts val="2800"/>
                </a:lnSpc>
                <a:spcBef>
                  <a:spcPct val="0"/>
                </a:spcBef>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لجين  عاتــي</a:t>
              </a:r>
            </a:p>
          </p:txBody>
        </p:sp>
        <p:sp>
          <p:nvSpPr>
            <p:cNvPr id="32" name="TextBox 32"/>
            <p:cNvSpPr txBox="1"/>
            <p:nvPr/>
          </p:nvSpPr>
          <p:spPr>
            <a:xfrm>
              <a:off x="3479912" y="1794706"/>
              <a:ext cx="3425693" cy="388397"/>
            </a:xfrm>
            <a:prstGeom prst="rect">
              <a:avLst/>
            </a:prstGeom>
          </p:spPr>
          <p:txBody>
            <a:bodyPr lIns="0" tIns="0" rIns="0" bIns="0" rtlCol="0" anchor="t">
              <a:spAutoFit/>
            </a:bodyPr>
            <a:lstStyle/>
            <a:p>
              <a:pPr algn="l" rtl="1">
                <a:lnSpc>
                  <a:spcPts val="2520"/>
                </a:lnSpc>
                <a:spcBef>
                  <a:spcPct val="0"/>
                </a:spcBef>
              </a:pPr>
              <a:r>
                <a:rPr lang="ar-EG" sz="1800">
                  <a:solidFill>
                    <a:srgbClr val="FFFFFF"/>
                  </a:solidFill>
                  <a:latin typeface="DIN Next LT Arabic" panose="020B0803020203050203" pitchFamily="34" charset="-78"/>
                  <a:ea typeface="Poppins Bold"/>
                  <a:cs typeface="DIN Next LT Arabic" panose="020B0803020203050203" pitchFamily="34" charset="-78"/>
                  <a:sym typeface="Poppins Bold"/>
                  <a:rtl/>
                </a:rPr>
                <a:t>القائد ومطور البرامج</a:t>
              </a:r>
            </a:p>
          </p:txBody>
        </p:sp>
      </p:grpSp>
      <p:grpSp>
        <p:nvGrpSpPr>
          <p:cNvPr id="33" name="Group 33"/>
          <p:cNvGrpSpPr/>
          <p:nvPr/>
        </p:nvGrpSpPr>
        <p:grpSpPr>
          <a:xfrm>
            <a:off x="7467856" y="1434024"/>
            <a:ext cx="5179204" cy="2324593"/>
            <a:chOff x="0" y="0"/>
            <a:chExt cx="6905605" cy="3099457"/>
          </a:xfrm>
        </p:grpSpPr>
        <p:grpSp>
          <p:nvGrpSpPr>
            <p:cNvPr id="34" name="Group 34"/>
            <p:cNvGrpSpPr>
              <a:grpSpLocks noChangeAspect="1"/>
            </p:cNvGrpSpPr>
            <p:nvPr/>
          </p:nvGrpSpPr>
          <p:grpSpPr>
            <a:xfrm>
              <a:off x="0" y="0"/>
              <a:ext cx="3111612" cy="3099457"/>
              <a:chOff x="0" y="0"/>
              <a:chExt cx="6502400" cy="6477000"/>
            </a:xfrm>
          </p:grpSpPr>
          <p:sp>
            <p:nvSpPr>
              <p:cNvPr id="35" name="Freeform 3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r="223"/>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36" name="Freeform 3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
          <p:nvSpPr>
            <p:cNvPr id="37" name="AutoShape 37"/>
            <p:cNvSpPr/>
            <p:nvPr/>
          </p:nvSpPr>
          <p:spPr>
            <a:xfrm>
              <a:off x="3479912" y="1567616"/>
              <a:ext cx="2664300" cy="0"/>
            </a:xfrm>
            <a:prstGeom prst="line">
              <a:avLst/>
            </a:prstGeom>
            <a:ln w="50800" cap="flat">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ar-SA">
                <a:latin typeface="DIN Next LT Arabic" panose="020B0803020203050203" pitchFamily="34" charset="-78"/>
                <a:cs typeface="DIN Next LT Arabic" panose="020B0803020203050203" pitchFamily="34" charset="-78"/>
              </a:endParaRPr>
            </a:p>
          </p:txBody>
        </p:sp>
        <p:sp>
          <p:nvSpPr>
            <p:cNvPr id="38" name="TextBox 38"/>
            <p:cNvSpPr txBox="1"/>
            <p:nvPr/>
          </p:nvSpPr>
          <p:spPr>
            <a:xfrm>
              <a:off x="3479912" y="778759"/>
              <a:ext cx="3425693" cy="434477"/>
            </a:xfrm>
            <a:prstGeom prst="rect">
              <a:avLst/>
            </a:prstGeom>
          </p:spPr>
          <p:txBody>
            <a:bodyPr lIns="0" tIns="0" rIns="0" bIns="0" rtlCol="0" anchor="t">
              <a:spAutoFit/>
            </a:bodyPr>
            <a:lstStyle/>
            <a:p>
              <a:pPr algn="just" rtl="1">
                <a:lnSpc>
                  <a:spcPts val="2800"/>
                </a:lnSpc>
                <a:spcBef>
                  <a:spcPct val="0"/>
                </a:spcBef>
              </a:pPr>
              <a:r>
                <a:rPr lang="ar-EG" sz="2000">
                  <a:solidFill>
                    <a:srgbClr val="FFFFFF"/>
                  </a:solidFill>
                  <a:latin typeface="DIN Next LT Arabic" panose="020B0803020203050203" pitchFamily="34" charset="-78"/>
                  <a:ea typeface="Poppins Bold"/>
                  <a:cs typeface="DIN Next LT Arabic" panose="020B0803020203050203" pitchFamily="34" charset="-78"/>
                  <a:sym typeface="Poppins Bold"/>
                  <a:rtl/>
                </a:rPr>
                <a:t>                يارا مباركـــي</a:t>
              </a:r>
            </a:p>
          </p:txBody>
        </p:sp>
        <p:sp>
          <p:nvSpPr>
            <p:cNvPr id="39" name="TextBox 39"/>
            <p:cNvSpPr txBox="1"/>
            <p:nvPr/>
          </p:nvSpPr>
          <p:spPr>
            <a:xfrm>
              <a:off x="3479912" y="1794706"/>
              <a:ext cx="3425693" cy="388397"/>
            </a:xfrm>
            <a:prstGeom prst="rect">
              <a:avLst/>
            </a:prstGeom>
          </p:spPr>
          <p:txBody>
            <a:bodyPr lIns="0" tIns="0" rIns="0" bIns="0" rtlCol="0" anchor="t">
              <a:spAutoFit/>
            </a:bodyPr>
            <a:lstStyle/>
            <a:p>
              <a:pPr algn="l" rtl="1">
                <a:lnSpc>
                  <a:spcPts val="2520"/>
                </a:lnSpc>
                <a:spcBef>
                  <a:spcPct val="0"/>
                </a:spcBef>
              </a:pPr>
              <a:r>
                <a:rPr lang="ar-EG" sz="1800">
                  <a:solidFill>
                    <a:srgbClr val="FFFFFF"/>
                  </a:solidFill>
                  <a:latin typeface="DIN Next LT Arabic" panose="020B0803020203050203" pitchFamily="34" charset="-78"/>
                  <a:ea typeface="Poppins Bold"/>
                  <a:cs typeface="DIN Next LT Arabic" panose="020B0803020203050203" pitchFamily="34" charset="-78"/>
                  <a:sym typeface="Poppins Bold"/>
                  <a:rtl/>
                </a:rPr>
                <a:t>مطور الواقع الافتراضي</a:t>
              </a:r>
            </a:p>
          </p:txBody>
        </p:sp>
      </p:grpSp>
      <p:sp>
        <p:nvSpPr>
          <p:cNvPr id="40" name="TextBox 40"/>
          <p:cNvSpPr txBox="1"/>
          <p:nvPr/>
        </p:nvSpPr>
        <p:spPr>
          <a:xfrm>
            <a:off x="823168" y="4108282"/>
            <a:ext cx="2470988" cy="936154"/>
          </a:xfrm>
          <a:prstGeom prst="rect">
            <a:avLst/>
          </a:prstGeom>
        </p:spPr>
        <p:txBody>
          <a:bodyPr lIns="0" tIns="0" rIns="0" bIns="0" rtlCol="0" anchor="t">
            <a:spAutoFit/>
          </a:bodyPr>
          <a:lstStyle/>
          <a:p>
            <a:pPr algn="r" rtl="1">
              <a:lnSpc>
                <a:spcPts val="7263"/>
              </a:lnSpc>
            </a:pP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الفريق</a:t>
            </a:r>
          </a:p>
        </p:txBody>
      </p:sp>
      <p:sp>
        <p:nvSpPr>
          <p:cNvPr id="41" name="TextBox 41"/>
          <p:cNvSpPr txBox="1"/>
          <p:nvPr/>
        </p:nvSpPr>
        <p:spPr>
          <a:xfrm>
            <a:off x="1165073" y="9476013"/>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117404" y="2764343"/>
            <a:ext cx="1899427" cy="18994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sp>
        <p:nvSpPr>
          <p:cNvPr id="5" name="AutoShape 5"/>
          <p:cNvSpPr/>
          <p:nvPr/>
        </p:nvSpPr>
        <p:spPr>
          <a:xfrm>
            <a:off x="12397627" y="5586792"/>
            <a:ext cx="1238408" cy="0"/>
          </a:xfrm>
          <a:prstGeom prst="line">
            <a:avLst/>
          </a:prstGeom>
          <a:ln w="95250" cap="rnd">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ar-SA">
              <a:latin typeface="DIN Next LT Arabic" panose="020B0803020203050203" pitchFamily="34" charset="-78"/>
              <a:cs typeface="DIN Next LT Arabic" panose="020B0803020203050203" pitchFamily="34" charset="-78"/>
            </a:endParaRPr>
          </a:p>
        </p:txBody>
      </p:sp>
      <p:sp>
        <p:nvSpPr>
          <p:cNvPr id="6" name="TextBox 6"/>
          <p:cNvSpPr txBox="1"/>
          <p:nvPr/>
        </p:nvSpPr>
        <p:spPr>
          <a:xfrm>
            <a:off x="6074276" y="3704532"/>
            <a:ext cx="5823871" cy="1269578"/>
          </a:xfrm>
          <a:prstGeom prst="rect">
            <a:avLst/>
          </a:prstGeom>
        </p:spPr>
        <p:txBody>
          <a:bodyPr lIns="0" tIns="0" rIns="0" bIns="0" rtlCol="0" anchor="t">
            <a:spAutoFit/>
          </a:bodyPr>
          <a:lstStyle/>
          <a:p>
            <a:pPr algn="r" rtl="1">
              <a:lnSpc>
                <a:spcPts val="9937"/>
              </a:lnSpc>
            </a:pPr>
            <a:r>
              <a:rPr lang="ar-EG" sz="9033">
                <a:solidFill>
                  <a:srgbClr val="FFFFFF"/>
                </a:solidFill>
                <a:latin typeface="DIN Next LT Arabic" panose="020B0803020203050203" pitchFamily="34" charset="-78"/>
                <a:ea typeface="Poppins Bold"/>
                <a:cs typeface="DIN Next LT Arabic" panose="020B0803020203050203" pitchFamily="34" charset="-78"/>
                <a:sym typeface="Poppins Bold"/>
                <a:rtl/>
              </a:rPr>
              <a:t>شكراً جزيلاً</a:t>
            </a:r>
          </a:p>
        </p:txBody>
      </p:sp>
      <p:sp>
        <p:nvSpPr>
          <p:cNvPr id="7" name="TextBox 7"/>
          <p:cNvSpPr txBox="1"/>
          <p:nvPr/>
        </p:nvSpPr>
        <p:spPr>
          <a:xfrm>
            <a:off x="366330" y="9543120"/>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039239" y="1967320"/>
            <a:ext cx="1899427" cy="18994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p>
          </p:txBody>
        </p:sp>
      </p:grpSp>
      <p:sp>
        <p:nvSpPr>
          <p:cNvPr id="5" name="AutoShape 5"/>
          <p:cNvSpPr/>
          <p:nvPr/>
        </p:nvSpPr>
        <p:spPr>
          <a:xfrm flipH="1">
            <a:off x="14039239" y="8720826"/>
            <a:ext cx="2259440" cy="0"/>
          </a:xfrm>
          <a:prstGeom prst="line">
            <a:avLst/>
          </a:prstGeom>
          <a:ln w="152400" cap="rnd">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ar-SA"/>
          </a:p>
        </p:txBody>
      </p:sp>
      <p:sp>
        <p:nvSpPr>
          <p:cNvPr id="6" name="Freeform 6"/>
          <p:cNvSpPr/>
          <p:nvPr/>
        </p:nvSpPr>
        <p:spPr>
          <a:xfrm>
            <a:off x="235772" y="541266"/>
            <a:ext cx="9204468" cy="9204468"/>
          </a:xfrm>
          <a:custGeom>
            <a:avLst/>
            <a:gdLst/>
            <a:ahLst/>
            <a:cxnLst/>
            <a:rect l="l" t="t" r="r" b="b"/>
            <a:pathLst>
              <a:path w="9204468" h="9204468">
                <a:moveTo>
                  <a:pt x="0" y="0"/>
                </a:moveTo>
                <a:lnTo>
                  <a:pt x="9204468" y="0"/>
                </a:lnTo>
                <a:lnTo>
                  <a:pt x="9204468" y="9204468"/>
                </a:lnTo>
                <a:lnTo>
                  <a:pt x="0" y="9204468"/>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ar-SA"/>
          </a:p>
        </p:txBody>
      </p:sp>
      <p:sp>
        <p:nvSpPr>
          <p:cNvPr id="7" name="Freeform 7"/>
          <p:cNvSpPr/>
          <p:nvPr/>
        </p:nvSpPr>
        <p:spPr>
          <a:xfrm>
            <a:off x="2209956" y="2634584"/>
            <a:ext cx="5256100" cy="5322633"/>
          </a:xfrm>
          <a:custGeom>
            <a:avLst/>
            <a:gdLst/>
            <a:ahLst/>
            <a:cxnLst/>
            <a:rect l="l" t="t" r="r" b="b"/>
            <a:pathLst>
              <a:path w="5256100" h="5322633">
                <a:moveTo>
                  <a:pt x="0" y="0"/>
                </a:moveTo>
                <a:lnTo>
                  <a:pt x="5256100" y="0"/>
                </a:lnTo>
                <a:lnTo>
                  <a:pt x="5256100" y="5322632"/>
                </a:lnTo>
                <a:lnTo>
                  <a:pt x="0" y="5322632"/>
                </a:lnTo>
                <a:lnTo>
                  <a:pt x="0" y="0"/>
                </a:lnTo>
                <a:close/>
              </a:path>
            </a:pathLst>
          </a:custGeom>
          <a:blipFill>
            <a:blip r:embed="rId4"/>
            <a:stretch>
              <a:fillRect/>
            </a:stretch>
          </a:blipFill>
        </p:spPr>
        <p:txBody>
          <a:bodyPr/>
          <a:lstStyle/>
          <a:p>
            <a:endParaRPr lang="ar-SA"/>
          </a:p>
        </p:txBody>
      </p:sp>
      <p:sp>
        <p:nvSpPr>
          <p:cNvPr id="8" name="Freeform 8"/>
          <p:cNvSpPr/>
          <p:nvPr/>
        </p:nvSpPr>
        <p:spPr>
          <a:xfrm>
            <a:off x="3139364" y="2533880"/>
            <a:ext cx="3397284" cy="5524039"/>
          </a:xfrm>
          <a:custGeom>
            <a:avLst/>
            <a:gdLst/>
            <a:ahLst/>
            <a:cxnLst/>
            <a:rect l="l" t="t" r="r" b="b"/>
            <a:pathLst>
              <a:path w="3397284" h="5524039">
                <a:moveTo>
                  <a:pt x="0" y="0"/>
                </a:moveTo>
                <a:lnTo>
                  <a:pt x="3397284" y="0"/>
                </a:lnTo>
                <a:lnTo>
                  <a:pt x="3397284" y="5524040"/>
                </a:lnTo>
                <a:lnTo>
                  <a:pt x="0" y="5524040"/>
                </a:lnTo>
                <a:lnTo>
                  <a:pt x="0" y="0"/>
                </a:lnTo>
                <a:close/>
              </a:path>
            </a:pathLst>
          </a:custGeom>
          <a:blipFill>
            <a:blip r:embed="rId5"/>
            <a:stretch>
              <a:fillRect/>
            </a:stretch>
          </a:blipFill>
        </p:spPr>
        <p:txBody>
          <a:bodyPr/>
          <a:lstStyle/>
          <a:p>
            <a:endParaRPr lang="ar-SA"/>
          </a:p>
        </p:txBody>
      </p:sp>
      <p:sp>
        <p:nvSpPr>
          <p:cNvPr id="9" name="TextBox 9"/>
          <p:cNvSpPr txBox="1"/>
          <p:nvPr/>
        </p:nvSpPr>
        <p:spPr>
          <a:xfrm>
            <a:off x="1028700" y="9366250"/>
            <a:ext cx="3396213"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a:ea typeface="Poppins"/>
                <a:cs typeface="Poppins"/>
                <a:sym typeface="Poppins"/>
              </a:rPr>
              <a:t>EduSpace Team</a:t>
            </a:r>
          </a:p>
        </p:txBody>
      </p:sp>
      <p:sp>
        <p:nvSpPr>
          <p:cNvPr id="10" name="TextBox 10"/>
          <p:cNvSpPr txBox="1"/>
          <p:nvPr/>
        </p:nvSpPr>
        <p:spPr>
          <a:xfrm>
            <a:off x="9851171" y="2362430"/>
            <a:ext cx="6852331" cy="1000274"/>
          </a:xfrm>
          <a:prstGeom prst="rect">
            <a:avLst/>
          </a:prstGeom>
        </p:spPr>
        <p:txBody>
          <a:bodyPr lIns="0" tIns="0" rIns="0" bIns="0" rtlCol="0" anchor="t">
            <a:spAutoFit/>
          </a:bodyPr>
          <a:lstStyle/>
          <a:p>
            <a:pPr algn="ctr" rtl="1">
              <a:lnSpc>
                <a:spcPts val="7818"/>
              </a:lnSpc>
            </a:pPr>
            <a:r>
              <a:rPr lang="ar-EG" sz="7043" dirty="0">
                <a:solidFill>
                  <a:srgbClr val="FFFFFF"/>
                </a:solidFill>
                <a:latin typeface="DIN Next LT Arabic" panose="020B0803020203050203" pitchFamily="34" charset="-78"/>
                <a:ea typeface="Poppins Bold"/>
                <a:cs typeface="DIN Next LT Arabic" panose="020B0803020203050203" pitchFamily="34" charset="-78"/>
                <a:sym typeface="Poppins Bold"/>
                <a:rtl/>
              </a:rPr>
              <a:t>المشكلة</a:t>
            </a:r>
          </a:p>
        </p:txBody>
      </p:sp>
      <p:sp>
        <p:nvSpPr>
          <p:cNvPr id="11" name="TextBox 11"/>
          <p:cNvSpPr txBox="1"/>
          <p:nvPr/>
        </p:nvSpPr>
        <p:spPr>
          <a:xfrm>
            <a:off x="7650222" y="4232173"/>
            <a:ext cx="8069009" cy="2949575"/>
          </a:xfrm>
          <a:prstGeom prst="rect">
            <a:avLst/>
          </a:prstGeom>
        </p:spPr>
        <p:txBody>
          <a:bodyPr lIns="0" tIns="0" rIns="0" bIns="0" rtlCol="0" anchor="t">
            <a:spAutoFit/>
          </a:bodyPr>
          <a:lstStyle/>
          <a:p>
            <a:pPr algn="r" rtl="1">
              <a:lnSpc>
                <a:spcPts val="3909"/>
              </a:lnSpc>
            </a:pPr>
            <a:r>
              <a:rPr lang="ar-EG" sz="2299" dirty="0">
                <a:solidFill>
                  <a:srgbClr val="FFFFFF"/>
                </a:solidFill>
                <a:latin typeface="DIN Next LT Arabic" panose="020B0803020203050203" pitchFamily="34" charset="-78"/>
                <a:ea typeface="Poppins"/>
                <a:cs typeface="DIN Next LT Arabic" panose="020B0803020203050203" pitchFamily="34" charset="-78"/>
                <a:sym typeface="Poppins"/>
                <a:rtl/>
              </a:rPr>
              <a:t>تشير الدراسات إلى أن العديد من الطلاب يعانون من مشكلات مثل الخجل والخوف من الفشل، مما يؤثر سلبًا على تحصيلهم الدراسي ومشاركتهم الفعّالة في الأنشطة التعليمية حيث أظهرت الدراسات إلى أن الخجل الاجتماعي يعد من أكثر الاضطرابات النفسية انتشارًا، حيث يؤثر على نسبة تصل إلى</a:t>
            </a:r>
            <a:r>
              <a:rPr lang="ar-EG" sz="2299" dirty="0">
                <a:solidFill>
                  <a:srgbClr val="AE77D6"/>
                </a:solidFill>
                <a:latin typeface="DIN Next LT Arabic" panose="020B0803020203050203" pitchFamily="34" charset="-78"/>
                <a:ea typeface="Poppins"/>
                <a:cs typeface="DIN Next LT Arabic" panose="020B0803020203050203" pitchFamily="34" charset="-78"/>
                <a:sym typeface="Poppins"/>
                <a:rtl/>
              </a:rPr>
              <a:t> </a:t>
            </a:r>
            <a:r>
              <a:rPr lang="en-US" sz="2299" dirty="0">
                <a:solidFill>
                  <a:srgbClr val="AE77D6"/>
                </a:solidFill>
                <a:latin typeface="DIN Next LT Arabic" panose="020B0803020203050203" pitchFamily="34" charset="-78"/>
                <a:ea typeface="Poppins"/>
                <a:cs typeface="DIN Next LT Arabic" panose="020B0803020203050203" pitchFamily="34" charset="-78"/>
                <a:sym typeface="Poppins"/>
              </a:rPr>
              <a:t>12.8</a:t>
            </a:r>
            <a:r>
              <a:rPr lang="ar-EG" sz="2299" dirty="0">
                <a:solidFill>
                  <a:srgbClr val="AE77D6"/>
                </a:solidFill>
                <a:latin typeface="DIN Next LT Arabic" panose="020B0803020203050203" pitchFamily="34" charset="-78"/>
                <a:ea typeface="Poppins"/>
                <a:cs typeface="DIN Next LT Arabic" panose="020B0803020203050203" pitchFamily="34" charset="-78"/>
                <a:sym typeface="Poppins"/>
                <a:rtl/>
              </a:rPr>
              <a:t>%</a:t>
            </a:r>
            <a:r>
              <a:rPr lang="ar-EG" sz="2299" dirty="0">
                <a:solidFill>
                  <a:srgbClr val="FFFFFF"/>
                </a:solidFill>
                <a:latin typeface="DIN Next LT Arabic" panose="020B0803020203050203" pitchFamily="34" charset="-78"/>
                <a:ea typeface="Poppins"/>
                <a:cs typeface="DIN Next LT Arabic" panose="020B0803020203050203" pitchFamily="34" charset="-78"/>
                <a:sym typeface="Poppins"/>
                <a:rtl/>
              </a:rPr>
              <a:t> من السكان، مما  قد يؤثر بشكل كبير على التحصيل  الدراسي للطلاب  وتكيفهم في الصف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359873" y="652017"/>
            <a:ext cx="1899427" cy="18994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p>
          </p:txBody>
        </p:sp>
      </p:grpSp>
      <p:pic>
        <p:nvPicPr>
          <p:cNvPr id="5" name="Picture 5"/>
          <p:cNvPicPr>
            <a:picLocks noChangeAspect="1"/>
          </p:cNvPicPr>
          <p:nvPr/>
        </p:nvPicPr>
        <p:blipFill>
          <a:blip r:embed="rId2"/>
          <a:stretch>
            <a:fillRect/>
          </a:stretch>
        </p:blipFill>
        <p:spPr>
          <a:xfrm>
            <a:off x="356021" y="1849558"/>
            <a:ext cx="8072143" cy="6356771"/>
          </a:xfrm>
          <a:prstGeom prst="rect">
            <a:avLst/>
          </a:prstGeom>
        </p:spPr>
      </p:pic>
      <p:sp>
        <p:nvSpPr>
          <p:cNvPr id="6" name="TextBox 6"/>
          <p:cNvSpPr txBox="1"/>
          <p:nvPr/>
        </p:nvSpPr>
        <p:spPr>
          <a:xfrm>
            <a:off x="11869047" y="1242953"/>
            <a:ext cx="4389868" cy="936154"/>
          </a:xfrm>
          <a:prstGeom prst="rect">
            <a:avLst/>
          </a:prstGeom>
        </p:spPr>
        <p:txBody>
          <a:bodyPr lIns="0" tIns="0" rIns="0" bIns="0" rtlCol="0" anchor="t">
            <a:spAutoFit/>
          </a:bodyPr>
          <a:lstStyle/>
          <a:p>
            <a:pPr algn="l">
              <a:lnSpc>
                <a:spcPts val="7263"/>
              </a:lnSpc>
            </a:pPr>
            <a:r>
              <a:rPr lang="ar-EG" sz="6543" dirty="0">
                <a:solidFill>
                  <a:srgbClr val="FFFFFF"/>
                </a:solidFill>
                <a:latin typeface="DIN Next LT Arabic" panose="020B0803020203050203" pitchFamily="34" charset="-78"/>
                <a:ea typeface="Poppins Bold"/>
                <a:cs typeface="DIN Next LT Arabic" panose="020B0803020203050203" pitchFamily="34" charset="-78"/>
                <a:sym typeface="Poppins Bold"/>
                <a:rtl/>
              </a:rPr>
              <a:t>الاحصائيات</a:t>
            </a:r>
            <a:r>
              <a:rPr lang="en-US" sz="6543" dirty="0">
                <a:solidFill>
                  <a:srgbClr val="FFFFFF"/>
                </a:solidFill>
                <a:latin typeface="DIN Next LT Arabic" panose="020B0803020203050203" pitchFamily="34" charset="-78"/>
                <a:ea typeface="Poppins Bold"/>
                <a:cs typeface="DIN Next LT Arabic" panose="020B0803020203050203" pitchFamily="34" charset="-78"/>
                <a:sym typeface="Poppins Bold"/>
              </a:rPr>
              <a:t> </a:t>
            </a:r>
          </a:p>
        </p:txBody>
      </p:sp>
      <p:sp>
        <p:nvSpPr>
          <p:cNvPr id="7" name="TextBox 7"/>
          <p:cNvSpPr txBox="1"/>
          <p:nvPr/>
        </p:nvSpPr>
        <p:spPr>
          <a:xfrm>
            <a:off x="9440030" y="5629212"/>
            <a:ext cx="8758636" cy="462178"/>
          </a:xfrm>
          <a:prstGeom prst="rect">
            <a:avLst/>
          </a:prstGeom>
        </p:spPr>
        <p:txBody>
          <a:bodyPr wrap="square" lIns="0" tIns="0" rIns="0" bIns="0" rtlCol="0" anchor="t">
            <a:spAutoFit/>
          </a:bodyPr>
          <a:lstStyle/>
          <a:p>
            <a:pPr algn="ctr" rtl="1">
              <a:lnSpc>
                <a:spcPts val="4079"/>
              </a:lnSpc>
              <a:spcBef>
                <a:spcPct val="0"/>
              </a:spcBef>
            </a:pPr>
            <a:r>
              <a:rPr lang="ar-EG" sz="2400" dirty="0">
                <a:solidFill>
                  <a:srgbClr val="FFFFFF"/>
                </a:solidFill>
                <a:latin typeface="DIN Next LT Arabic" panose="020B0803020203050203" pitchFamily="34" charset="-78"/>
                <a:ea typeface="Poppins"/>
                <a:cs typeface="DIN Next LT Arabic" panose="020B0803020203050203" pitchFamily="34" charset="-78"/>
                <a:sym typeface="Poppins"/>
                <a:rtl/>
              </a:rPr>
              <a:t>   </a:t>
            </a:r>
            <a:r>
              <a:rPr lang="en-US" sz="2400" dirty="0">
                <a:solidFill>
                  <a:srgbClr val="FFFFFF"/>
                </a:solidFill>
                <a:latin typeface="DIN Next LT Arabic" panose="020B0803020203050203" pitchFamily="34" charset="-78"/>
                <a:ea typeface="Poppins"/>
                <a:cs typeface="DIN Next LT Arabic" panose="020B0803020203050203" pitchFamily="34" charset="-78"/>
                <a:sym typeface="Poppins"/>
              </a:rPr>
              <a:t>3</a:t>
            </a:r>
            <a:r>
              <a:rPr lang="ar-EG" sz="2400" dirty="0">
                <a:solidFill>
                  <a:srgbClr val="FFFFFF"/>
                </a:solidFill>
                <a:latin typeface="DIN Next LT Arabic" panose="020B0803020203050203" pitchFamily="34" charset="-78"/>
                <a:ea typeface="Poppins"/>
                <a:cs typeface="DIN Next LT Arabic" panose="020B0803020203050203" pitchFamily="34" charset="-78"/>
                <a:sym typeface="Poppins"/>
                <a:rtl/>
              </a:rPr>
              <a:t>-ما مدى شعورك بالخجل عند المشاركة في المناقشات الصفية؟</a:t>
            </a:r>
          </a:p>
        </p:txBody>
      </p:sp>
      <p:sp>
        <p:nvSpPr>
          <p:cNvPr id="8" name="TextBox 8"/>
          <p:cNvSpPr txBox="1"/>
          <p:nvPr/>
        </p:nvSpPr>
        <p:spPr>
          <a:xfrm>
            <a:off x="9937990" y="4894594"/>
            <a:ext cx="7762716" cy="462178"/>
          </a:xfrm>
          <a:prstGeom prst="rect">
            <a:avLst/>
          </a:prstGeom>
        </p:spPr>
        <p:txBody>
          <a:bodyPr lIns="0" tIns="0" rIns="0" bIns="0" rtlCol="0" anchor="t">
            <a:spAutoFit/>
          </a:bodyPr>
          <a:lstStyle/>
          <a:p>
            <a:pPr algn="ctr" rtl="1">
              <a:lnSpc>
                <a:spcPts val="4079"/>
              </a:lnSpc>
              <a:spcBef>
                <a:spcPct val="0"/>
              </a:spcBef>
            </a:pPr>
            <a:r>
              <a:rPr lang="ar-EG" sz="2400">
                <a:solidFill>
                  <a:srgbClr val="FFFFFF"/>
                </a:solidFill>
                <a:latin typeface="DIN Next LT Arabic" panose="020B0803020203050203" pitchFamily="34" charset="-78"/>
                <a:ea typeface="Poppins"/>
                <a:cs typeface="DIN Next LT Arabic" panose="020B0803020203050203" pitchFamily="34" charset="-78"/>
                <a:sym typeface="Poppins"/>
                <a:rtl/>
              </a:rPr>
              <a:t> </a:t>
            </a:r>
            <a:r>
              <a:rPr lang="en-US" sz="2400">
                <a:solidFill>
                  <a:srgbClr val="FFFFFF"/>
                </a:solidFill>
                <a:latin typeface="DIN Next LT Arabic" panose="020B0803020203050203" pitchFamily="34" charset="-78"/>
                <a:ea typeface="Poppins"/>
                <a:cs typeface="DIN Next LT Arabic" panose="020B0803020203050203" pitchFamily="34" charset="-78"/>
                <a:sym typeface="Poppins"/>
              </a:rPr>
              <a:t>2</a:t>
            </a:r>
            <a:r>
              <a:rPr lang="ar-EG" sz="2400">
                <a:solidFill>
                  <a:srgbClr val="FFFFFF"/>
                </a:solidFill>
                <a:latin typeface="DIN Next LT Arabic" panose="020B0803020203050203" pitchFamily="34" charset="-78"/>
                <a:ea typeface="Poppins"/>
                <a:cs typeface="DIN Next LT Arabic" panose="020B0803020203050203" pitchFamily="34" charset="-78"/>
                <a:sym typeface="Poppins"/>
                <a:rtl/>
              </a:rPr>
              <a:t>- هل تشعر بالخوف من الفشل عند أداء الواجبات أو الاختبارات؟</a:t>
            </a:r>
          </a:p>
        </p:txBody>
      </p:sp>
      <p:sp>
        <p:nvSpPr>
          <p:cNvPr id="9" name="TextBox 9"/>
          <p:cNvSpPr txBox="1"/>
          <p:nvPr/>
        </p:nvSpPr>
        <p:spPr>
          <a:xfrm>
            <a:off x="9937990" y="4198437"/>
            <a:ext cx="8072142" cy="462178"/>
          </a:xfrm>
          <a:prstGeom prst="rect">
            <a:avLst/>
          </a:prstGeom>
        </p:spPr>
        <p:txBody>
          <a:bodyPr wrap="square" lIns="0" tIns="0" rIns="0" bIns="0" rtlCol="0" anchor="t">
            <a:spAutoFit/>
          </a:bodyPr>
          <a:lstStyle/>
          <a:p>
            <a:pPr algn="ctr" rtl="1">
              <a:lnSpc>
                <a:spcPts val="4079"/>
              </a:lnSpc>
              <a:spcBef>
                <a:spcPct val="0"/>
              </a:spcBef>
            </a:pPr>
            <a:r>
              <a:rPr lang="ar-EG" sz="2400" dirty="0">
                <a:solidFill>
                  <a:srgbClr val="FFFFFF"/>
                </a:solidFill>
                <a:latin typeface="DIN Next LT Arabic" panose="020B0803020203050203" pitchFamily="34" charset="-78"/>
                <a:ea typeface="Poppins"/>
                <a:cs typeface="DIN Next LT Arabic" panose="020B0803020203050203" pitchFamily="34" charset="-78"/>
                <a:sym typeface="Poppins"/>
                <a:rtl/>
              </a:rPr>
              <a:t>  </a:t>
            </a:r>
            <a:r>
              <a:rPr lang="en-US" sz="2400" dirty="0">
                <a:solidFill>
                  <a:srgbClr val="FFFFFF"/>
                </a:solidFill>
                <a:latin typeface="DIN Next LT Arabic" panose="020B0803020203050203" pitchFamily="34" charset="-78"/>
                <a:ea typeface="Poppins"/>
                <a:cs typeface="DIN Next LT Arabic" panose="020B0803020203050203" pitchFamily="34" charset="-78"/>
                <a:sym typeface="Poppins"/>
              </a:rPr>
              <a:t>1</a:t>
            </a:r>
            <a:r>
              <a:rPr lang="ar-EG" sz="2400" dirty="0">
                <a:solidFill>
                  <a:srgbClr val="FFFFFF"/>
                </a:solidFill>
                <a:latin typeface="DIN Next LT Arabic" panose="020B0803020203050203" pitchFamily="34" charset="-78"/>
                <a:ea typeface="Poppins"/>
                <a:cs typeface="DIN Next LT Arabic" panose="020B0803020203050203" pitchFamily="34" charset="-78"/>
                <a:sym typeface="Poppins"/>
                <a:rtl/>
              </a:rPr>
              <a:t>-هل تعتقد أن الخوف من الفشل يؤثر على أدائك الأكاديمي؟</a:t>
            </a:r>
          </a:p>
        </p:txBody>
      </p:sp>
      <p:sp>
        <p:nvSpPr>
          <p:cNvPr id="10" name="TextBox 10"/>
          <p:cNvSpPr txBox="1"/>
          <p:nvPr/>
        </p:nvSpPr>
        <p:spPr>
          <a:xfrm>
            <a:off x="8205948" y="6301118"/>
            <a:ext cx="9878219" cy="987963"/>
          </a:xfrm>
          <a:prstGeom prst="rect">
            <a:avLst/>
          </a:prstGeom>
        </p:spPr>
        <p:txBody>
          <a:bodyPr lIns="0" tIns="0" rIns="0" bIns="0" rtlCol="0" anchor="t">
            <a:spAutoFit/>
          </a:bodyPr>
          <a:lstStyle/>
          <a:p>
            <a:pPr algn="ctr" rtl="1">
              <a:lnSpc>
                <a:spcPts val="4079"/>
              </a:lnSpc>
              <a:spcBef>
                <a:spcPct val="0"/>
              </a:spcBef>
            </a:pPr>
            <a:r>
              <a:rPr lang="ar-EG" sz="2400" dirty="0">
                <a:solidFill>
                  <a:srgbClr val="FFFFFF"/>
                </a:solidFill>
                <a:latin typeface="DIN Next LT Arabic" panose="020B0803020203050203" pitchFamily="34" charset="-78"/>
                <a:ea typeface="Poppins"/>
                <a:cs typeface="DIN Next LT Arabic" panose="020B0803020203050203" pitchFamily="34" charset="-78"/>
                <a:sym typeface="Poppins"/>
                <a:rtl/>
              </a:rPr>
              <a:t> </a:t>
            </a:r>
            <a:r>
              <a:rPr lang="en-US" sz="2400" dirty="0">
                <a:solidFill>
                  <a:srgbClr val="FFFFFF"/>
                </a:solidFill>
                <a:latin typeface="DIN Next LT Arabic" panose="020B0803020203050203" pitchFamily="34" charset="-78"/>
                <a:ea typeface="Poppins"/>
                <a:cs typeface="DIN Next LT Arabic" panose="020B0803020203050203" pitchFamily="34" charset="-78"/>
                <a:sym typeface="Poppins"/>
              </a:rPr>
              <a:t>4</a:t>
            </a:r>
            <a:r>
              <a:rPr lang="ar-EG" sz="2400" dirty="0">
                <a:solidFill>
                  <a:srgbClr val="FFFFFF"/>
                </a:solidFill>
                <a:latin typeface="DIN Next LT Arabic" panose="020B0803020203050203" pitchFamily="34" charset="-78"/>
                <a:ea typeface="Poppins"/>
                <a:cs typeface="DIN Next LT Arabic" panose="020B0803020203050203" pitchFamily="34" charset="-78"/>
                <a:sym typeface="Poppins"/>
                <a:rtl/>
              </a:rPr>
              <a:t>-هل تطلب المساعدة عندما تواجه صعوبة في فهم المواد الدراسية بسبب الخجل؟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52113" y="-4617467"/>
            <a:ext cx="11336617" cy="11292333"/>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9254" r="-19254"/>
              </a:stretch>
            </a:blipFill>
          </p:spPr>
          <p:txBody>
            <a:bodyPr/>
            <a:lstStyle/>
            <a:p>
              <a:endParaRPr lang="ar-SA"/>
            </a:p>
          </p:txBody>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p>
          </p:txBody>
        </p:sp>
      </p:grpSp>
      <p:sp>
        <p:nvSpPr>
          <p:cNvPr id="5" name="TextBox 5"/>
          <p:cNvSpPr txBox="1"/>
          <p:nvPr/>
        </p:nvSpPr>
        <p:spPr>
          <a:xfrm>
            <a:off x="186989" y="9191625"/>
            <a:ext cx="3396213"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a:ea typeface="Poppins"/>
                <a:cs typeface="Poppins"/>
                <a:sym typeface="Poppins"/>
              </a:rPr>
              <a:t>EduSpace Team</a:t>
            </a:r>
          </a:p>
        </p:txBody>
      </p:sp>
      <p:grpSp>
        <p:nvGrpSpPr>
          <p:cNvPr id="6" name="Group 6"/>
          <p:cNvGrpSpPr/>
          <p:nvPr/>
        </p:nvGrpSpPr>
        <p:grpSpPr>
          <a:xfrm>
            <a:off x="14753766" y="1308760"/>
            <a:ext cx="1899427" cy="189942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p>
          </p:txBody>
        </p:sp>
      </p:grpSp>
      <p:sp>
        <p:nvSpPr>
          <p:cNvPr id="9" name="TextBox 9"/>
          <p:cNvSpPr txBox="1"/>
          <p:nvPr/>
        </p:nvSpPr>
        <p:spPr>
          <a:xfrm>
            <a:off x="11301839" y="1754353"/>
            <a:ext cx="5043175" cy="936154"/>
          </a:xfrm>
          <a:prstGeom prst="rect">
            <a:avLst/>
          </a:prstGeom>
        </p:spPr>
        <p:txBody>
          <a:bodyPr lIns="0" tIns="0" rIns="0" bIns="0" rtlCol="0" anchor="t">
            <a:spAutoFit/>
          </a:bodyPr>
          <a:lstStyle/>
          <a:p>
            <a:pPr algn="l" rtl="1">
              <a:lnSpc>
                <a:spcPts val="7263"/>
              </a:lnSpc>
            </a:pPr>
            <a:r>
              <a:rPr lang="ar-EG" sz="6543" dirty="0">
                <a:solidFill>
                  <a:srgbClr val="FFFFFF"/>
                </a:solidFill>
                <a:latin typeface="DIN Next LT Arabic" panose="020B0803020203050203" pitchFamily="34" charset="-78"/>
                <a:ea typeface="Poppins Bold"/>
                <a:cs typeface="DIN Next LT Arabic" panose="020B0803020203050203" pitchFamily="34" charset="-78"/>
                <a:sym typeface="Poppins Bold"/>
                <a:rtl/>
              </a:rPr>
              <a:t>حل المشكلة</a:t>
            </a:r>
          </a:p>
        </p:txBody>
      </p:sp>
      <p:sp>
        <p:nvSpPr>
          <p:cNvPr id="10" name="AutoShape 10"/>
          <p:cNvSpPr/>
          <p:nvPr/>
        </p:nvSpPr>
        <p:spPr>
          <a:xfrm flipH="1">
            <a:off x="14999860" y="8449630"/>
            <a:ext cx="2259440" cy="0"/>
          </a:xfrm>
          <a:prstGeom prst="line">
            <a:avLst/>
          </a:prstGeom>
          <a:ln w="152400" cap="rnd">
            <a:gradFill>
              <a:gsLst>
                <a:gs pos="0">
                  <a:srgbClr val="004AAD">
                    <a:alpha val="100000"/>
                  </a:srgbClr>
                </a:gs>
                <a:gs pos="100000">
                  <a:srgbClr val="CB6CE6">
                    <a:alpha val="100000"/>
                  </a:srgbClr>
                </a:gs>
              </a:gsLst>
              <a:lin ang="0"/>
            </a:gradFill>
            <a:prstDash val="solid"/>
            <a:headEnd type="none" w="sm" len="sm"/>
            <a:tailEnd type="none" w="sm" len="sm"/>
          </a:ln>
        </p:spPr>
        <p:txBody>
          <a:bodyPr/>
          <a:lstStyle/>
          <a:p>
            <a:endParaRPr lang="ar-SA"/>
          </a:p>
        </p:txBody>
      </p:sp>
      <p:sp>
        <p:nvSpPr>
          <p:cNvPr id="11" name="TextBox 11"/>
          <p:cNvSpPr txBox="1"/>
          <p:nvPr/>
        </p:nvSpPr>
        <p:spPr>
          <a:xfrm>
            <a:off x="7047000" y="3904859"/>
            <a:ext cx="9892014" cy="4234108"/>
          </a:xfrm>
          <a:prstGeom prst="rect">
            <a:avLst/>
          </a:prstGeom>
        </p:spPr>
        <p:txBody>
          <a:bodyPr lIns="0" tIns="0" rIns="0" bIns="0" rtlCol="0" anchor="t">
            <a:spAutoFit/>
          </a:bodyPr>
          <a:lstStyle/>
          <a:p>
            <a:pPr algn="ctr" rtl="1">
              <a:lnSpc>
                <a:spcPts val="4759"/>
              </a:lnSpc>
              <a:spcBef>
                <a:spcPct val="0"/>
              </a:spcBef>
            </a:pPr>
            <a:r>
              <a:rPr lang="ar-EG" sz="2799" dirty="0">
                <a:solidFill>
                  <a:srgbClr val="FFFFFF"/>
                </a:solidFill>
                <a:latin typeface="DIN Next LT Arabic" panose="020B0803020203050203" pitchFamily="34" charset="-78"/>
                <a:ea typeface="Poppins"/>
                <a:cs typeface="DIN Next LT Arabic" panose="020B0803020203050203" pitchFamily="34" charset="-78"/>
                <a:sym typeface="Poppins"/>
                <a:rtl/>
              </a:rPr>
              <a:t>برنامجنا التعليمي مصمم لدعم الطلاب الذين يعانون من الخجل والخوف من الفشل من خلال بيئة افتراضية مبتكرة. يعتمد البرنامج على الذكاء الاصطناعي والواقع الافتراضي لتعزيز الثقة بالنفس وتشجيع المشاركة الفعالة. يقدم معلم افتراضي دروساً تفاعلية مخصصة، ويتفاعل الطلاب الافتراضيون مع الطالب لتعزيز التفاعل الاجتماعي وتطوير المهارات. يشمل البرنامج أنشطة تفاعلية وتجارب عملية لفهم المفاهيم بعمق. يضمن نظام متابعة وتقييم مستمر ت</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5668308" y="-6399467"/>
            <a:ext cx="11336617" cy="11292333"/>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9254" r="-19254"/>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
        <p:nvSpPr>
          <p:cNvPr id="5" name="TextBox 5"/>
          <p:cNvSpPr txBox="1"/>
          <p:nvPr/>
        </p:nvSpPr>
        <p:spPr>
          <a:xfrm>
            <a:off x="186989" y="9191625"/>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grpSp>
        <p:nvGrpSpPr>
          <p:cNvPr id="6" name="Group 6"/>
          <p:cNvGrpSpPr/>
          <p:nvPr/>
        </p:nvGrpSpPr>
        <p:grpSpPr>
          <a:xfrm>
            <a:off x="14666286" y="215258"/>
            <a:ext cx="1899427" cy="189942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sp>
        <p:nvSpPr>
          <p:cNvPr id="9" name="TextBox 9"/>
          <p:cNvSpPr txBox="1"/>
          <p:nvPr/>
        </p:nvSpPr>
        <p:spPr>
          <a:xfrm>
            <a:off x="11879099" y="524579"/>
            <a:ext cx="5043175" cy="936154"/>
          </a:xfrm>
          <a:prstGeom prst="rect">
            <a:avLst/>
          </a:prstGeom>
        </p:spPr>
        <p:txBody>
          <a:bodyPr lIns="0" tIns="0" rIns="0" bIns="0" rtlCol="0" anchor="t">
            <a:spAutoFit/>
          </a:bodyPr>
          <a:lstStyle/>
          <a:p>
            <a:pPr algn="l" rtl="1">
              <a:lnSpc>
                <a:spcPts val="7263"/>
              </a:lnSpc>
            </a:pPr>
            <a:r>
              <a:rPr lang="ar-EG" sz="6543" dirty="0">
                <a:solidFill>
                  <a:srgbClr val="FFFFFF"/>
                </a:solidFill>
                <a:latin typeface="DIN Next LT Arabic" panose="020B0803020203050203" pitchFamily="34" charset="-78"/>
                <a:ea typeface="Poppins Bold"/>
                <a:cs typeface="DIN Next LT Arabic" panose="020B0803020203050203" pitchFamily="34" charset="-78"/>
                <a:sym typeface="Poppins Bold"/>
                <a:rtl/>
              </a:rPr>
              <a:t>المميزات</a:t>
            </a:r>
          </a:p>
        </p:txBody>
      </p:sp>
      <p:sp>
        <p:nvSpPr>
          <p:cNvPr id="10" name="TextBox 10"/>
          <p:cNvSpPr txBox="1"/>
          <p:nvPr/>
        </p:nvSpPr>
        <p:spPr>
          <a:xfrm>
            <a:off x="6030250" y="2148480"/>
            <a:ext cx="10535463" cy="8425953"/>
          </a:xfrm>
          <a:prstGeom prst="rect">
            <a:avLst/>
          </a:prstGeom>
        </p:spPr>
        <p:txBody>
          <a:bodyPr lIns="0" tIns="0" rIns="0" bIns="0" rtlCol="0" anchor="t">
            <a:spAutoFit/>
          </a:bodyPr>
          <a:lstStyle/>
          <a:p>
            <a:pPr algn="r" rtl="1">
              <a:lnSpc>
                <a:spcPts val="5283"/>
              </a:lnSpc>
            </a:pPr>
            <a:r>
              <a:rPr lang="en-US" sz="3107">
                <a:solidFill>
                  <a:srgbClr val="AE77D6"/>
                </a:solidFill>
                <a:latin typeface="DIN Next LT Arabic" panose="020B0803020203050203" pitchFamily="34" charset="-78"/>
                <a:ea typeface="Poppins Bold"/>
                <a:cs typeface="DIN Next LT Arabic" panose="020B0803020203050203" pitchFamily="34" charset="-78"/>
                <a:sym typeface="Poppins Bold"/>
              </a:rPr>
              <a:t>1</a:t>
            </a:r>
            <a:r>
              <a:rPr lang="ar-EG" sz="3107">
                <a:solidFill>
                  <a:srgbClr val="AE77D6"/>
                </a:solidFill>
                <a:latin typeface="DIN Next LT Arabic" panose="020B0803020203050203" pitchFamily="34" charset="-78"/>
                <a:ea typeface="Poppins Bold"/>
                <a:cs typeface="DIN Next LT Arabic" panose="020B0803020203050203" pitchFamily="34" charset="-78"/>
                <a:sym typeface="Poppins Bold"/>
                <a:rtl/>
              </a:rPr>
              <a:t>. معلم افتراضي:</a:t>
            </a:r>
          </a:p>
          <a:p>
            <a:pPr algn="r" rtl="1">
              <a:lnSpc>
                <a:spcPts val="5113"/>
              </a:lnSpc>
            </a:pPr>
            <a:r>
              <a:rPr lang="ar-EG" sz="3007">
                <a:solidFill>
                  <a:srgbClr val="FFFFFF"/>
                </a:solidFill>
                <a:latin typeface="DIN Next LT Arabic" panose="020B0803020203050203" pitchFamily="34" charset="-78"/>
                <a:ea typeface="Poppins"/>
                <a:cs typeface="DIN Next LT Arabic" panose="020B0803020203050203" pitchFamily="34" charset="-78"/>
                <a:sym typeface="Poppins"/>
                <a:rtl/>
              </a:rPr>
              <a:t>   - دروس مخصصة وتفاعلية باستخدام الذكاء الاصطناعي.</a:t>
            </a:r>
          </a:p>
          <a:p>
            <a:pPr algn="r" rtl="1">
              <a:lnSpc>
                <a:spcPts val="5113"/>
              </a:lnSpc>
            </a:pPr>
            <a:endParaRPr lang="ar-EG" sz="3007">
              <a:solidFill>
                <a:srgbClr val="FFFFFF"/>
              </a:solidFill>
              <a:latin typeface="DIN Next LT Arabic" panose="020B0803020203050203" pitchFamily="34" charset="-78"/>
              <a:ea typeface="Poppins"/>
              <a:cs typeface="DIN Next LT Arabic" panose="020B0803020203050203" pitchFamily="34" charset="-78"/>
              <a:sym typeface="Poppins"/>
              <a:rtl/>
            </a:endParaRPr>
          </a:p>
          <a:p>
            <a:pPr algn="r" rtl="1">
              <a:lnSpc>
                <a:spcPts val="5113"/>
              </a:lnSpc>
            </a:pPr>
            <a:r>
              <a:rPr lang="en-US" sz="3007">
                <a:solidFill>
                  <a:srgbClr val="AE77D6"/>
                </a:solidFill>
                <a:latin typeface="DIN Next LT Arabic" panose="020B0803020203050203" pitchFamily="34" charset="-78"/>
                <a:ea typeface="Poppins Bold"/>
                <a:cs typeface="DIN Next LT Arabic" panose="020B0803020203050203" pitchFamily="34" charset="-78"/>
                <a:sym typeface="Poppins Bold"/>
              </a:rPr>
              <a:t>2</a:t>
            </a:r>
            <a:r>
              <a:rPr lang="ar-EG" sz="3007">
                <a:solidFill>
                  <a:srgbClr val="AE77D6"/>
                </a:solidFill>
                <a:latin typeface="DIN Next LT Arabic" panose="020B0803020203050203" pitchFamily="34" charset="-78"/>
                <a:ea typeface="Poppins Bold"/>
                <a:cs typeface="DIN Next LT Arabic" panose="020B0803020203050203" pitchFamily="34" charset="-78"/>
                <a:sym typeface="Poppins Bold"/>
                <a:rtl/>
              </a:rPr>
              <a:t>. طلاب افتراضيون:</a:t>
            </a:r>
          </a:p>
          <a:p>
            <a:pPr algn="r" rtl="1">
              <a:lnSpc>
                <a:spcPts val="5113"/>
              </a:lnSpc>
            </a:pPr>
            <a:r>
              <a:rPr lang="ar-EG" sz="3007">
                <a:solidFill>
                  <a:srgbClr val="FFFFFF"/>
                </a:solidFill>
                <a:latin typeface="DIN Next LT Arabic" panose="020B0803020203050203" pitchFamily="34" charset="-78"/>
                <a:ea typeface="Poppins"/>
                <a:cs typeface="DIN Next LT Arabic" panose="020B0803020203050203" pitchFamily="34" charset="-78"/>
                <a:sym typeface="Poppins"/>
                <a:rtl/>
              </a:rPr>
              <a:t>   - تعزيز التفاعل الاجتماعي وتجربة تعليمية شاملة.</a:t>
            </a:r>
          </a:p>
          <a:p>
            <a:pPr algn="r" rtl="1">
              <a:lnSpc>
                <a:spcPts val="5113"/>
              </a:lnSpc>
            </a:pPr>
            <a:endParaRPr lang="ar-EG" sz="3007">
              <a:solidFill>
                <a:srgbClr val="FFFFFF"/>
              </a:solidFill>
              <a:latin typeface="DIN Next LT Arabic" panose="020B0803020203050203" pitchFamily="34" charset="-78"/>
              <a:ea typeface="Poppins"/>
              <a:cs typeface="DIN Next LT Arabic" panose="020B0803020203050203" pitchFamily="34" charset="-78"/>
              <a:sym typeface="Poppins"/>
              <a:rtl/>
            </a:endParaRPr>
          </a:p>
          <a:p>
            <a:pPr algn="r" rtl="1">
              <a:lnSpc>
                <a:spcPts val="5113"/>
              </a:lnSpc>
            </a:pPr>
            <a:r>
              <a:rPr lang="en-US" sz="3007">
                <a:solidFill>
                  <a:srgbClr val="AE77D6"/>
                </a:solidFill>
                <a:latin typeface="DIN Next LT Arabic" panose="020B0803020203050203" pitchFamily="34" charset="-78"/>
                <a:ea typeface="Poppins Bold"/>
                <a:cs typeface="DIN Next LT Arabic" panose="020B0803020203050203" pitchFamily="34" charset="-78"/>
                <a:sym typeface="Poppins Bold"/>
              </a:rPr>
              <a:t>3</a:t>
            </a:r>
            <a:r>
              <a:rPr lang="ar-EG" sz="3007">
                <a:solidFill>
                  <a:srgbClr val="AE77D6"/>
                </a:solidFill>
                <a:latin typeface="DIN Next LT Arabic" panose="020B0803020203050203" pitchFamily="34" charset="-78"/>
                <a:ea typeface="Poppins Bold"/>
                <a:cs typeface="DIN Next LT Arabic" panose="020B0803020203050203" pitchFamily="34" charset="-78"/>
                <a:sym typeface="Poppins Bold"/>
                <a:rtl/>
              </a:rPr>
              <a:t>. أنشطة تفاعلية وتجارب عملية:</a:t>
            </a:r>
          </a:p>
          <a:p>
            <a:pPr algn="r" rtl="1">
              <a:lnSpc>
                <a:spcPts val="5113"/>
              </a:lnSpc>
            </a:pPr>
            <a:r>
              <a:rPr lang="ar-EG" sz="3007">
                <a:solidFill>
                  <a:srgbClr val="FFFFFF"/>
                </a:solidFill>
                <a:latin typeface="DIN Next LT Arabic" panose="020B0803020203050203" pitchFamily="34" charset="-78"/>
                <a:ea typeface="Poppins"/>
                <a:cs typeface="DIN Next LT Arabic" panose="020B0803020203050203" pitchFamily="34" charset="-78"/>
                <a:sym typeface="Poppins"/>
                <a:rtl/>
              </a:rPr>
              <a:t>   - ألعاب تعليمية وتجارب لفهم المفاهيم بعمق.</a:t>
            </a:r>
          </a:p>
          <a:p>
            <a:pPr algn="r" rtl="1">
              <a:lnSpc>
                <a:spcPts val="5113"/>
              </a:lnSpc>
            </a:pPr>
            <a:endParaRPr lang="ar-EG" sz="3007">
              <a:solidFill>
                <a:srgbClr val="FFFFFF"/>
              </a:solidFill>
              <a:latin typeface="DIN Next LT Arabic" panose="020B0803020203050203" pitchFamily="34" charset="-78"/>
              <a:ea typeface="Poppins"/>
              <a:cs typeface="DIN Next LT Arabic" panose="020B0803020203050203" pitchFamily="34" charset="-78"/>
              <a:sym typeface="Poppins"/>
              <a:rtl/>
            </a:endParaRPr>
          </a:p>
          <a:p>
            <a:pPr algn="r" rtl="1">
              <a:lnSpc>
                <a:spcPts val="5113"/>
              </a:lnSpc>
            </a:pPr>
            <a:r>
              <a:rPr lang="en-US" sz="3007">
                <a:solidFill>
                  <a:srgbClr val="AE77D6"/>
                </a:solidFill>
                <a:latin typeface="DIN Next LT Arabic" panose="020B0803020203050203" pitchFamily="34" charset="-78"/>
                <a:ea typeface="Poppins Bold"/>
                <a:cs typeface="DIN Next LT Arabic" panose="020B0803020203050203" pitchFamily="34" charset="-78"/>
                <a:sym typeface="Poppins Bold"/>
              </a:rPr>
              <a:t>4</a:t>
            </a:r>
            <a:r>
              <a:rPr lang="ar-EG" sz="3007">
                <a:solidFill>
                  <a:srgbClr val="AE77D6"/>
                </a:solidFill>
                <a:latin typeface="DIN Next LT Arabic" panose="020B0803020203050203" pitchFamily="34" charset="-78"/>
                <a:ea typeface="Poppins Bold"/>
                <a:cs typeface="DIN Next LT Arabic" panose="020B0803020203050203" pitchFamily="34" charset="-78"/>
                <a:sym typeface="Poppins Bold"/>
                <a:rtl/>
              </a:rPr>
              <a:t>. نظام متابعة وتقييم مستمر:</a:t>
            </a:r>
          </a:p>
          <a:p>
            <a:pPr algn="r" rtl="1">
              <a:lnSpc>
                <a:spcPts val="5113"/>
              </a:lnSpc>
            </a:pPr>
            <a:r>
              <a:rPr lang="ar-EG" sz="3007">
                <a:solidFill>
                  <a:srgbClr val="FFFFFF"/>
                </a:solidFill>
                <a:latin typeface="DIN Next LT Arabic" panose="020B0803020203050203" pitchFamily="34" charset="-78"/>
                <a:ea typeface="Poppins"/>
                <a:cs typeface="DIN Next LT Arabic" panose="020B0803020203050203" pitchFamily="34" charset="-78"/>
                <a:sym typeface="Poppins"/>
                <a:rtl/>
              </a:rPr>
              <a:t>   - تقارير مخصصة حول تقدم الطالب.</a:t>
            </a:r>
          </a:p>
          <a:p>
            <a:pPr algn="r" rtl="1">
              <a:lnSpc>
                <a:spcPts val="5113"/>
              </a:lnSpc>
            </a:pPr>
            <a:endParaRPr lang="ar-EG" sz="3007">
              <a:solidFill>
                <a:srgbClr val="FFFFFF"/>
              </a:solidFill>
              <a:latin typeface="DIN Next LT Arabic" panose="020B0803020203050203" pitchFamily="34" charset="-78"/>
              <a:ea typeface="Poppins"/>
              <a:cs typeface="DIN Next LT Arabic" panose="020B0803020203050203" pitchFamily="34" charset="-78"/>
              <a:sym typeface="Poppins"/>
              <a:rtl/>
            </a:endParaRPr>
          </a:p>
          <a:p>
            <a:pPr algn="r" rtl="1">
              <a:lnSpc>
                <a:spcPts val="5113"/>
              </a:lnSpc>
              <a:spcBef>
                <a:spcPct val="0"/>
              </a:spcBef>
            </a:pPr>
            <a:endParaRPr lang="ar-EG" sz="3007">
              <a:solidFill>
                <a:srgbClr val="FFFFFF"/>
              </a:solidFill>
              <a:latin typeface="DIN Next LT Arabic" panose="020B0803020203050203" pitchFamily="34" charset="-78"/>
              <a:ea typeface="Poppins"/>
              <a:cs typeface="DIN Next LT Arabic" panose="020B0803020203050203" pitchFamily="34" charset="-78"/>
              <a:sym typeface="Poppins"/>
              <a:rt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775308" y="-7155466"/>
            <a:ext cx="11336617" cy="11292333"/>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9254" r="-19254"/>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
        <p:nvSpPr>
          <p:cNvPr id="5" name="TextBox 5"/>
          <p:cNvSpPr txBox="1"/>
          <p:nvPr/>
        </p:nvSpPr>
        <p:spPr>
          <a:xfrm>
            <a:off x="186989" y="9191625"/>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grpSp>
        <p:nvGrpSpPr>
          <p:cNvPr id="6" name="Group 6"/>
          <p:cNvGrpSpPr/>
          <p:nvPr/>
        </p:nvGrpSpPr>
        <p:grpSpPr>
          <a:xfrm>
            <a:off x="14666286" y="215258"/>
            <a:ext cx="1899427" cy="189942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sp>
        <p:nvSpPr>
          <p:cNvPr id="9" name="TextBox 9"/>
          <p:cNvSpPr txBox="1"/>
          <p:nvPr/>
        </p:nvSpPr>
        <p:spPr>
          <a:xfrm>
            <a:off x="11879099" y="524579"/>
            <a:ext cx="5043175" cy="936154"/>
          </a:xfrm>
          <a:prstGeom prst="rect">
            <a:avLst/>
          </a:prstGeom>
        </p:spPr>
        <p:txBody>
          <a:bodyPr lIns="0" tIns="0" rIns="0" bIns="0" rtlCol="0" anchor="t">
            <a:spAutoFit/>
          </a:bodyPr>
          <a:lstStyle/>
          <a:p>
            <a:pPr algn="l" rtl="1">
              <a:lnSpc>
                <a:spcPts val="7263"/>
              </a:lnSpc>
            </a:pP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المميزات</a:t>
            </a:r>
          </a:p>
        </p:txBody>
      </p:sp>
      <p:sp>
        <p:nvSpPr>
          <p:cNvPr id="10" name="TextBox 10"/>
          <p:cNvSpPr txBox="1"/>
          <p:nvPr/>
        </p:nvSpPr>
        <p:spPr>
          <a:xfrm>
            <a:off x="6190954" y="2272238"/>
            <a:ext cx="10139979" cy="6871176"/>
          </a:xfrm>
          <a:prstGeom prst="rect">
            <a:avLst/>
          </a:prstGeom>
        </p:spPr>
        <p:txBody>
          <a:bodyPr lIns="0" tIns="0" rIns="0" bIns="0" rtlCol="0" anchor="t">
            <a:spAutoFit/>
          </a:bodyPr>
          <a:lstStyle/>
          <a:p>
            <a:pPr algn="r" rtl="1">
              <a:lnSpc>
                <a:spcPts val="4480"/>
              </a:lnSpc>
            </a:pPr>
            <a:r>
              <a:rPr lang="en-US" sz="3200">
                <a:solidFill>
                  <a:srgbClr val="AE77D6"/>
                </a:solidFill>
                <a:latin typeface="DIN Next LT Arabic" panose="020B0803020203050203" pitchFamily="34" charset="-78"/>
                <a:ea typeface="Canva Sans Bold"/>
                <a:cs typeface="DIN Next LT Arabic" panose="020B0803020203050203" pitchFamily="34" charset="-78"/>
                <a:sym typeface="Canva Sans Bold"/>
              </a:rPr>
              <a:t>5</a:t>
            </a:r>
            <a:r>
              <a:rPr lang="ar-EG" sz="3200">
                <a:solidFill>
                  <a:srgbClr val="AE77D6"/>
                </a:solidFill>
                <a:latin typeface="DIN Next LT Arabic" panose="020B0803020203050203" pitchFamily="34" charset="-78"/>
                <a:ea typeface="Canva Sans Bold"/>
                <a:cs typeface="DIN Next LT Arabic" panose="020B0803020203050203" pitchFamily="34" charset="-78"/>
                <a:sym typeface="Canva Sans Bold"/>
                <a:rtl/>
              </a:rPr>
              <a:t>. دروس تشجيعية وتدريبات على الثقة بالنفس:</a:t>
            </a:r>
          </a:p>
          <a:p>
            <a:pPr algn="r" rtl="1">
              <a:lnSpc>
                <a:spcPts val="4480"/>
              </a:lnSpc>
            </a:pPr>
            <a:r>
              <a:rPr lang="ar-EG" sz="3200">
                <a:solidFill>
                  <a:srgbClr val="FFFFFF"/>
                </a:solidFill>
                <a:latin typeface="DIN Next LT Arabic" panose="020B0803020203050203" pitchFamily="34" charset="-78"/>
                <a:ea typeface="Canva Sans"/>
                <a:cs typeface="DIN Next LT Arabic" panose="020B0803020203050203" pitchFamily="34" charset="-78"/>
                <a:sym typeface="Canva Sans"/>
                <a:rtl/>
              </a:rPr>
              <a:t>   - تعزيز الثقة بالنفس وتشجيع المشاركة الفعالة.</a:t>
            </a:r>
          </a:p>
          <a:p>
            <a:pPr algn="r" rtl="1">
              <a:lnSpc>
                <a:spcPts val="4480"/>
              </a:lnSpc>
            </a:pPr>
            <a:endParaRPr lang="ar-EG" sz="3200">
              <a:solidFill>
                <a:srgbClr val="FFFFFF"/>
              </a:solidFill>
              <a:latin typeface="DIN Next LT Arabic" panose="020B0803020203050203" pitchFamily="34" charset="-78"/>
              <a:ea typeface="Canva Sans"/>
              <a:cs typeface="DIN Next LT Arabic" panose="020B0803020203050203" pitchFamily="34" charset="-78"/>
              <a:sym typeface="Canva Sans"/>
              <a:rtl/>
            </a:endParaRPr>
          </a:p>
          <a:p>
            <a:pPr algn="r" rtl="1">
              <a:lnSpc>
                <a:spcPts val="4480"/>
              </a:lnSpc>
            </a:pPr>
            <a:r>
              <a:rPr lang="en-US" sz="3200">
                <a:solidFill>
                  <a:srgbClr val="AE77D6"/>
                </a:solidFill>
                <a:latin typeface="DIN Next LT Arabic" panose="020B0803020203050203" pitchFamily="34" charset="-78"/>
                <a:ea typeface="Canva Sans Bold"/>
                <a:cs typeface="DIN Next LT Arabic" panose="020B0803020203050203" pitchFamily="34" charset="-78"/>
                <a:sym typeface="Canva Sans Bold"/>
              </a:rPr>
              <a:t>6</a:t>
            </a:r>
            <a:r>
              <a:rPr lang="ar-EG" sz="3200">
                <a:solidFill>
                  <a:srgbClr val="AE77D6"/>
                </a:solidFill>
                <a:latin typeface="DIN Next LT Arabic" panose="020B0803020203050203" pitchFamily="34" charset="-78"/>
                <a:ea typeface="Canva Sans Bold"/>
                <a:cs typeface="DIN Next LT Arabic" panose="020B0803020203050203" pitchFamily="34" charset="-78"/>
                <a:sym typeface="Canva Sans Bold"/>
                <a:rtl/>
              </a:rPr>
              <a:t>. مجتمع داعم:</a:t>
            </a:r>
          </a:p>
          <a:p>
            <a:pPr algn="r" rtl="1">
              <a:lnSpc>
                <a:spcPts val="4480"/>
              </a:lnSpc>
            </a:pPr>
            <a:r>
              <a:rPr lang="ar-EG" sz="3200">
                <a:solidFill>
                  <a:srgbClr val="FFFFFF"/>
                </a:solidFill>
                <a:latin typeface="DIN Next LT Arabic" panose="020B0803020203050203" pitchFamily="34" charset="-78"/>
                <a:ea typeface="Canva Sans"/>
                <a:cs typeface="DIN Next LT Arabic" panose="020B0803020203050203" pitchFamily="34" charset="-78"/>
                <a:sym typeface="Canva Sans"/>
                <a:rtl/>
              </a:rPr>
              <a:t>   - بيئة تعليمية تشجع التفاعل والمشاركة والتعلم من الأقران.</a:t>
            </a:r>
          </a:p>
          <a:p>
            <a:pPr algn="r" rtl="1">
              <a:lnSpc>
                <a:spcPts val="4480"/>
              </a:lnSpc>
            </a:pPr>
            <a:endParaRPr lang="ar-EG" sz="3200">
              <a:solidFill>
                <a:srgbClr val="FFFFFF"/>
              </a:solidFill>
              <a:latin typeface="DIN Next LT Arabic" panose="020B0803020203050203" pitchFamily="34" charset="-78"/>
              <a:ea typeface="Canva Sans"/>
              <a:cs typeface="DIN Next LT Arabic" panose="020B0803020203050203" pitchFamily="34" charset="-78"/>
              <a:sym typeface="Canva Sans"/>
              <a:rtl/>
            </a:endParaRPr>
          </a:p>
          <a:p>
            <a:pPr algn="r" rtl="1">
              <a:lnSpc>
                <a:spcPts val="4480"/>
              </a:lnSpc>
            </a:pPr>
            <a:r>
              <a:rPr lang="en-US" sz="3200">
                <a:solidFill>
                  <a:srgbClr val="AE77D6"/>
                </a:solidFill>
                <a:latin typeface="DIN Next LT Arabic" panose="020B0803020203050203" pitchFamily="34" charset="-78"/>
                <a:ea typeface="Canva Sans Bold"/>
                <a:cs typeface="DIN Next LT Arabic" panose="020B0803020203050203" pitchFamily="34" charset="-78"/>
                <a:sym typeface="Canva Sans Bold"/>
              </a:rPr>
              <a:t>7</a:t>
            </a:r>
            <a:r>
              <a:rPr lang="ar-EG" sz="3200">
                <a:solidFill>
                  <a:srgbClr val="AE77D6"/>
                </a:solidFill>
                <a:latin typeface="DIN Next LT Arabic" panose="020B0803020203050203" pitchFamily="34" charset="-78"/>
                <a:ea typeface="Canva Sans Bold"/>
                <a:cs typeface="DIN Next LT Arabic" panose="020B0803020203050203" pitchFamily="34" charset="-78"/>
                <a:sym typeface="Canva Sans Bold"/>
                <a:rtl/>
              </a:rPr>
              <a:t>. مرونة في التعلم:</a:t>
            </a:r>
          </a:p>
          <a:p>
            <a:pPr algn="r" rtl="1">
              <a:lnSpc>
                <a:spcPts val="4480"/>
              </a:lnSpc>
            </a:pPr>
            <a:r>
              <a:rPr lang="ar-EG" sz="3200">
                <a:solidFill>
                  <a:srgbClr val="FFFFFF"/>
                </a:solidFill>
                <a:latin typeface="DIN Next LT Arabic" panose="020B0803020203050203" pitchFamily="34" charset="-78"/>
                <a:ea typeface="Canva Sans"/>
                <a:cs typeface="DIN Next LT Arabic" panose="020B0803020203050203" pitchFamily="34" charset="-78"/>
                <a:sym typeface="Canva Sans"/>
                <a:rtl/>
              </a:rPr>
              <a:t>   - خيارات تعلم تناسب كل طالب، من التقليدي إلى الواقع الافتراضي.</a:t>
            </a:r>
          </a:p>
          <a:p>
            <a:pPr algn="r" rtl="1">
              <a:lnSpc>
                <a:spcPts val="4480"/>
              </a:lnSpc>
            </a:pPr>
            <a:endParaRPr lang="ar-EG" sz="3200">
              <a:solidFill>
                <a:srgbClr val="FFFFFF"/>
              </a:solidFill>
              <a:latin typeface="DIN Next LT Arabic" panose="020B0803020203050203" pitchFamily="34" charset="-78"/>
              <a:ea typeface="Canva Sans"/>
              <a:cs typeface="DIN Next LT Arabic" panose="020B0803020203050203" pitchFamily="34" charset="-78"/>
              <a:sym typeface="Canva Sans"/>
              <a:rtl/>
            </a:endParaRPr>
          </a:p>
          <a:p>
            <a:pPr algn="r" rtl="1">
              <a:lnSpc>
                <a:spcPts val="4480"/>
              </a:lnSpc>
            </a:pPr>
            <a:r>
              <a:rPr lang="en-US" sz="3200">
                <a:solidFill>
                  <a:srgbClr val="AE77D6"/>
                </a:solidFill>
                <a:latin typeface="DIN Next LT Arabic" panose="020B0803020203050203" pitchFamily="34" charset="-78"/>
                <a:ea typeface="Canva Sans Bold"/>
                <a:cs typeface="DIN Next LT Arabic" panose="020B0803020203050203" pitchFamily="34" charset="-78"/>
                <a:sym typeface="Canva Sans Bold"/>
              </a:rPr>
              <a:t>8</a:t>
            </a:r>
            <a:r>
              <a:rPr lang="ar-EG" sz="3200">
                <a:solidFill>
                  <a:srgbClr val="AE77D6"/>
                </a:solidFill>
                <a:latin typeface="DIN Next LT Arabic" panose="020B0803020203050203" pitchFamily="34" charset="-78"/>
                <a:ea typeface="Canva Sans Bold"/>
                <a:cs typeface="DIN Next LT Arabic" panose="020B0803020203050203" pitchFamily="34" charset="-78"/>
                <a:sym typeface="Canva Sans Bold"/>
                <a:rtl/>
              </a:rPr>
              <a:t>. تقارير مخصصة:</a:t>
            </a:r>
          </a:p>
          <a:p>
            <a:pPr algn="r" rtl="1">
              <a:lnSpc>
                <a:spcPts val="4480"/>
              </a:lnSpc>
            </a:pPr>
            <a:r>
              <a:rPr lang="ar-EG" sz="3200">
                <a:solidFill>
                  <a:srgbClr val="FFFFFF"/>
                </a:solidFill>
                <a:latin typeface="DIN Next LT Arabic" panose="020B0803020203050203" pitchFamily="34" charset="-78"/>
                <a:ea typeface="Canva Sans"/>
                <a:cs typeface="DIN Next LT Arabic" panose="020B0803020203050203" pitchFamily="34" charset="-78"/>
                <a:sym typeface="Canva Sans"/>
                <a:rtl/>
              </a:rPr>
              <a:t>   - تقديم نظرة شاملة عن تقدم الطالب وأداءه الأكاديمي.</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272535" y="772141"/>
            <a:ext cx="597756" cy="513119"/>
            <a:chOff x="0" y="0"/>
            <a:chExt cx="812800" cy="697714"/>
          </a:xfrm>
        </p:grpSpPr>
        <p:sp>
          <p:nvSpPr>
            <p:cNvPr id="3" name="Freeform 3"/>
            <p:cNvSpPr/>
            <p:nvPr/>
          </p:nvSpPr>
          <p:spPr>
            <a:xfrm>
              <a:off x="0" y="0"/>
              <a:ext cx="812800" cy="697714"/>
            </a:xfrm>
            <a:custGeom>
              <a:avLst/>
              <a:gdLst/>
              <a:ahLst/>
              <a:cxnLst/>
              <a:rect l="l" t="t" r="r" b="b"/>
              <a:pathLst>
                <a:path w="812800" h="697714">
                  <a:moveTo>
                    <a:pt x="406400" y="0"/>
                  </a:moveTo>
                  <a:cubicBezTo>
                    <a:pt x="181951" y="0"/>
                    <a:pt x="0" y="156189"/>
                    <a:pt x="0" y="348857"/>
                  </a:cubicBezTo>
                  <a:cubicBezTo>
                    <a:pt x="0" y="541526"/>
                    <a:pt x="181951" y="697714"/>
                    <a:pt x="406400" y="697714"/>
                  </a:cubicBezTo>
                  <a:cubicBezTo>
                    <a:pt x="630849" y="697714"/>
                    <a:pt x="812800" y="541526"/>
                    <a:pt x="812800" y="348857"/>
                  </a:cubicBezTo>
                  <a:cubicBezTo>
                    <a:pt x="812800" y="156189"/>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TextBox 4"/>
            <p:cNvSpPr txBox="1"/>
            <p:nvPr/>
          </p:nvSpPr>
          <p:spPr>
            <a:xfrm>
              <a:off x="76200" y="8261"/>
              <a:ext cx="660400" cy="624043"/>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5" name="Group 5"/>
          <p:cNvGrpSpPr/>
          <p:nvPr/>
        </p:nvGrpSpPr>
        <p:grpSpPr>
          <a:xfrm>
            <a:off x="11441143" y="639744"/>
            <a:ext cx="1899427" cy="189942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8" name="Group 8"/>
          <p:cNvGrpSpPr/>
          <p:nvPr/>
        </p:nvGrpSpPr>
        <p:grpSpPr>
          <a:xfrm>
            <a:off x="6913597" y="5060438"/>
            <a:ext cx="149879" cy="1498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11" name="Group 11"/>
          <p:cNvGrpSpPr/>
          <p:nvPr/>
        </p:nvGrpSpPr>
        <p:grpSpPr>
          <a:xfrm>
            <a:off x="7162210" y="5060438"/>
            <a:ext cx="149879" cy="14987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14" name="Group 14"/>
          <p:cNvGrpSpPr/>
          <p:nvPr/>
        </p:nvGrpSpPr>
        <p:grpSpPr>
          <a:xfrm>
            <a:off x="7407339" y="5060438"/>
            <a:ext cx="149879" cy="1498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17" name="Group 17"/>
          <p:cNvGrpSpPr/>
          <p:nvPr/>
        </p:nvGrpSpPr>
        <p:grpSpPr>
          <a:xfrm>
            <a:off x="11498883" y="5060438"/>
            <a:ext cx="149879" cy="14987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20" name="Group 20"/>
          <p:cNvGrpSpPr/>
          <p:nvPr/>
        </p:nvGrpSpPr>
        <p:grpSpPr>
          <a:xfrm>
            <a:off x="11747496" y="5060438"/>
            <a:ext cx="149879" cy="14987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23" name="Group 23"/>
          <p:cNvGrpSpPr/>
          <p:nvPr/>
        </p:nvGrpSpPr>
        <p:grpSpPr>
          <a:xfrm>
            <a:off x="11992625" y="5060438"/>
            <a:ext cx="149879" cy="14987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26" name="Group 26"/>
          <p:cNvGrpSpPr>
            <a:grpSpLocks noChangeAspect="1"/>
          </p:cNvGrpSpPr>
          <p:nvPr/>
        </p:nvGrpSpPr>
        <p:grpSpPr>
          <a:xfrm>
            <a:off x="3618700" y="3748846"/>
            <a:ext cx="2539877" cy="2623185"/>
            <a:chOff x="0" y="0"/>
            <a:chExt cx="6350000" cy="6558280"/>
          </a:xfrm>
        </p:grpSpPr>
        <p:sp>
          <p:nvSpPr>
            <p:cNvPr id="27" name="Freeform 2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3A2B50"/>
            </a:solidFill>
            <a:ln w="12700">
              <a:solidFill>
                <a:srgbClr val="000000"/>
              </a:solidFill>
            </a:ln>
          </p:spPr>
          <p:txBody>
            <a:bodyPr/>
            <a:lstStyle/>
            <a:p>
              <a:endParaRPr lang="ar-SA">
                <a:latin typeface="DIN Next LT Arabic" panose="020B0803020203050203" pitchFamily="34" charset="-78"/>
                <a:cs typeface="DIN Next LT Arabic" panose="020B0803020203050203" pitchFamily="34" charset="-78"/>
              </a:endParaRPr>
            </a:p>
          </p:txBody>
        </p:sp>
        <p:sp>
          <p:nvSpPr>
            <p:cNvPr id="28" name="Freeform 2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grpSp>
        <p:nvGrpSpPr>
          <p:cNvPr id="29" name="Group 29"/>
          <p:cNvGrpSpPr>
            <a:grpSpLocks noChangeAspect="1"/>
          </p:cNvGrpSpPr>
          <p:nvPr/>
        </p:nvGrpSpPr>
        <p:grpSpPr>
          <a:xfrm>
            <a:off x="12953577" y="3748846"/>
            <a:ext cx="2539877" cy="2623185"/>
            <a:chOff x="0" y="0"/>
            <a:chExt cx="6350000" cy="6558280"/>
          </a:xfrm>
        </p:grpSpPr>
        <p:sp>
          <p:nvSpPr>
            <p:cNvPr id="30" name="Freeform 3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3A2B50"/>
            </a:solidFill>
            <a:ln w="12700">
              <a:solidFill>
                <a:srgbClr val="000000"/>
              </a:solidFill>
            </a:ln>
          </p:spPr>
          <p:txBody>
            <a:bodyPr/>
            <a:lstStyle/>
            <a:p>
              <a:endParaRPr lang="ar-SA">
                <a:latin typeface="DIN Next LT Arabic" panose="020B0803020203050203" pitchFamily="34" charset="-78"/>
                <a:cs typeface="DIN Next LT Arabic" panose="020B0803020203050203" pitchFamily="34" charset="-78"/>
              </a:endParaRPr>
            </a:p>
          </p:txBody>
        </p:sp>
        <p:sp>
          <p:nvSpPr>
            <p:cNvPr id="31" name="Freeform 3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grpSp>
      <p:sp>
        <p:nvSpPr>
          <p:cNvPr id="32" name="Freeform 32"/>
          <p:cNvSpPr/>
          <p:nvPr/>
        </p:nvSpPr>
        <p:spPr>
          <a:xfrm>
            <a:off x="13025999" y="4493080"/>
            <a:ext cx="2362473" cy="1134716"/>
          </a:xfrm>
          <a:custGeom>
            <a:avLst/>
            <a:gdLst/>
            <a:ahLst/>
            <a:cxnLst/>
            <a:rect l="l" t="t" r="r" b="b"/>
            <a:pathLst>
              <a:path w="2362473" h="1134716">
                <a:moveTo>
                  <a:pt x="0" y="0"/>
                </a:moveTo>
                <a:lnTo>
                  <a:pt x="2362473" y="0"/>
                </a:lnTo>
                <a:lnTo>
                  <a:pt x="2362473" y="1134717"/>
                </a:lnTo>
                <a:lnTo>
                  <a:pt x="0" y="1134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33" name="Freeform 33"/>
          <p:cNvSpPr/>
          <p:nvPr/>
        </p:nvSpPr>
        <p:spPr>
          <a:xfrm>
            <a:off x="3679723" y="4070281"/>
            <a:ext cx="2364554" cy="1980314"/>
          </a:xfrm>
          <a:custGeom>
            <a:avLst/>
            <a:gdLst/>
            <a:ahLst/>
            <a:cxnLst/>
            <a:rect l="l" t="t" r="r" b="b"/>
            <a:pathLst>
              <a:path w="2364554" h="1980314">
                <a:moveTo>
                  <a:pt x="0" y="0"/>
                </a:moveTo>
                <a:lnTo>
                  <a:pt x="2364554" y="0"/>
                </a:lnTo>
                <a:lnTo>
                  <a:pt x="2364554" y="1980315"/>
                </a:lnTo>
                <a:lnTo>
                  <a:pt x="0" y="1980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34" name="TextBox 34"/>
          <p:cNvSpPr txBox="1"/>
          <p:nvPr/>
        </p:nvSpPr>
        <p:spPr>
          <a:xfrm>
            <a:off x="505336" y="9191625"/>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sp>
        <p:nvSpPr>
          <p:cNvPr id="35" name="TextBox 35"/>
          <p:cNvSpPr txBox="1"/>
          <p:nvPr/>
        </p:nvSpPr>
        <p:spPr>
          <a:xfrm>
            <a:off x="6158577" y="1331733"/>
            <a:ext cx="6059387" cy="936154"/>
          </a:xfrm>
          <a:prstGeom prst="rect">
            <a:avLst/>
          </a:prstGeom>
        </p:spPr>
        <p:txBody>
          <a:bodyPr lIns="0" tIns="0" rIns="0" bIns="0" rtlCol="0" anchor="t">
            <a:spAutoFit/>
          </a:bodyPr>
          <a:lstStyle/>
          <a:p>
            <a:pPr algn="ctr" rtl="1">
              <a:lnSpc>
                <a:spcPts val="7263"/>
              </a:lnSpc>
            </a:pP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الفئة المستهدفة</a:t>
            </a:r>
          </a:p>
        </p:txBody>
      </p:sp>
      <p:sp>
        <p:nvSpPr>
          <p:cNvPr id="36" name="TextBox 36"/>
          <p:cNvSpPr txBox="1"/>
          <p:nvPr/>
        </p:nvSpPr>
        <p:spPr>
          <a:xfrm>
            <a:off x="1476280" y="6799561"/>
            <a:ext cx="6619723" cy="1524000"/>
          </a:xfrm>
          <a:prstGeom prst="rect">
            <a:avLst/>
          </a:prstGeom>
        </p:spPr>
        <p:txBody>
          <a:bodyPr lIns="0" tIns="0" rIns="0" bIns="0" rtlCol="0" anchor="t">
            <a:spAutoFit/>
          </a:bodyPr>
          <a:lstStyle/>
          <a:p>
            <a:pPr algn="ctr" rtl="1">
              <a:lnSpc>
                <a:spcPts val="4079"/>
              </a:lnSpc>
            </a:pPr>
            <a:r>
              <a:rPr lang="ar-EG" sz="2399">
                <a:solidFill>
                  <a:srgbClr val="FFFFFF"/>
                </a:solidFill>
                <a:latin typeface="DIN Next LT Arabic" panose="020B0803020203050203" pitchFamily="34" charset="-78"/>
                <a:ea typeface="Poppins"/>
                <a:cs typeface="DIN Next LT Arabic" panose="020B0803020203050203" pitchFamily="34" charset="-78"/>
                <a:sym typeface="Poppins"/>
                <a:rtl/>
              </a:rPr>
              <a:t>المعلمين والمربين الذين يحتاجون إلى </a:t>
            </a:r>
          </a:p>
          <a:p>
            <a:pPr algn="ctr" rtl="1">
              <a:lnSpc>
                <a:spcPts val="4079"/>
              </a:lnSpc>
            </a:pPr>
            <a:r>
              <a:rPr lang="ar-EG" sz="2399">
                <a:solidFill>
                  <a:srgbClr val="FFFFFF"/>
                </a:solidFill>
                <a:latin typeface="DIN Next LT Arabic" panose="020B0803020203050203" pitchFamily="34" charset="-78"/>
                <a:ea typeface="Poppins"/>
                <a:cs typeface="DIN Next LT Arabic" panose="020B0803020203050203" pitchFamily="34" charset="-78"/>
                <a:sym typeface="Poppins"/>
                <a:rtl/>
              </a:rPr>
              <a:t>أدوات وأساليب لدعم الطلاب في </a:t>
            </a:r>
          </a:p>
          <a:p>
            <a:pPr algn="ctr" rtl="1">
              <a:lnSpc>
                <a:spcPts val="4079"/>
              </a:lnSpc>
            </a:pPr>
            <a:r>
              <a:rPr lang="ar-EG" sz="2399">
                <a:solidFill>
                  <a:srgbClr val="FFFFFF"/>
                </a:solidFill>
                <a:latin typeface="DIN Next LT Arabic" panose="020B0803020203050203" pitchFamily="34" charset="-78"/>
                <a:ea typeface="Poppins"/>
                <a:cs typeface="DIN Next LT Arabic" panose="020B0803020203050203" pitchFamily="34" charset="-78"/>
                <a:sym typeface="Poppins"/>
                <a:rtl/>
              </a:rPr>
              <a:t>التغلب على مخاوفهم.</a:t>
            </a:r>
          </a:p>
        </p:txBody>
      </p:sp>
      <p:sp>
        <p:nvSpPr>
          <p:cNvPr id="37" name="TextBox 37"/>
          <p:cNvSpPr txBox="1"/>
          <p:nvPr/>
        </p:nvSpPr>
        <p:spPr>
          <a:xfrm>
            <a:off x="11155171" y="6542386"/>
            <a:ext cx="6104129" cy="2038350"/>
          </a:xfrm>
          <a:prstGeom prst="rect">
            <a:avLst/>
          </a:prstGeom>
        </p:spPr>
        <p:txBody>
          <a:bodyPr lIns="0" tIns="0" rIns="0" bIns="0" rtlCol="0" anchor="t">
            <a:spAutoFit/>
          </a:bodyPr>
          <a:lstStyle/>
          <a:p>
            <a:pPr algn="ctr" rtl="1">
              <a:lnSpc>
                <a:spcPts val="4079"/>
              </a:lnSpc>
            </a:pPr>
            <a:r>
              <a:rPr lang="ar-EG" sz="2400">
                <a:solidFill>
                  <a:srgbClr val="FFFFFF"/>
                </a:solidFill>
                <a:latin typeface="DIN Next LT Arabic" panose="020B0803020203050203" pitchFamily="34" charset="-78"/>
                <a:ea typeface="Poppins"/>
                <a:cs typeface="DIN Next LT Arabic" panose="020B0803020203050203" pitchFamily="34" charset="-78"/>
                <a:sym typeface="Poppins"/>
                <a:rtl/>
              </a:rPr>
              <a:t>الطلاب الجامعيين وطلاب التعليم العام الذين يرغبون في تحسين ثقتهم بأنفسهم وقدرتهم على مواجهة التحديات.</a:t>
            </a:r>
          </a:p>
          <a:p>
            <a:pPr algn="ctr" rtl="1">
              <a:lnSpc>
                <a:spcPts val="4079"/>
              </a:lnSpc>
            </a:pPr>
            <a:endParaRPr lang="ar-EG" sz="2400">
              <a:solidFill>
                <a:srgbClr val="FFFFFF"/>
              </a:solidFill>
              <a:latin typeface="DIN Next LT Arabic" panose="020B0803020203050203" pitchFamily="34" charset="-78"/>
              <a:ea typeface="Poppins"/>
              <a:cs typeface="DIN Next LT Arabic" panose="020B0803020203050203" pitchFamily="34" charset="-78"/>
              <a:sym typeface="Poppins"/>
              <a:rt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225625" y="284608"/>
            <a:ext cx="1899427" cy="18994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grpSp>
        <p:nvGrpSpPr>
          <p:cNvPr id="5" name="Group 5"/>
          <p:cNvGrpSpPr/>
          <p:nvPr/>
        </p:nvGrpSpPr>
        <p:grpSpPr>
          <a:xfrm>
            <a:off x="10424913" y="3287437"/>
            <a:ext cx="6547741" cy="3179475"/>
            <a:chOff x="0" y="0"/>
            <a:chExt cx="8730321" cy="4239300"/>
          </a:xfrm>
        </p:grpSpPr>
        <p:sp>
          <p:nvSpPr>
            <p:cNvPr id="6" name="Freeform 6"/>
            <p:cNvSpPr/>
            <p:nvPr/>
          </p:nvSpPr>
          <p:spPr>
            <a:xfrm>
              <a:off x="7059444" y="0"/>
              <a:ext cx="1670877" cy="1681386"/>
            </a:xfrm>
            <a:custGeom>
              <a:avLst/>
              <a:gdLst/>
              <a:ahLst/>
              <a:cxnLst/>
              <a:rect l="l" t="t" r="r" b="b"/>
              <a:pathLst>
                <a:path w="1670877" h="1681386">
                  <a:moveTo>
                    <a:pt x="0" y="0"/>
                  </a:moveTo>
                  <a:lnTo>
                    <a:pt x="1670877" y="0"/>
                  </a:lnTo>
                  <a:lnTo>
                    <a:pt x="1670877" y="1681386"/>
                  </a:lnTo>
                  <a:lnTo>
                    <a:pt x="0" y="1681386"/>
                  </a:lnTo>
                  <a:lnTo>
                    <a:pt x="0" y="0"/>
                  </a:lnTo>
                  <a:close/>
                </a:path>
              </a:pathLst>
            </a:custGeom>
            <a:blipFill>
              <a:blip r:embed="rId2"/>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7" name="TextBox 7"/>
            <p:cNvSpPr txBox="1"/>
            <p:nvPr/>
          </p:nvSpPr>
          <p:spPr>
            <a:xfrm>
              <a:off x="1125924" y="350537"/>
              <a:ext cx="5553164" cy="856259"/>
            </a:xfrm>
            <a:prstGeom prst="rect">
              <a:avLst/>
            </a:prstGeom>
          </p:spPr>
          <p:txBody>
            <a:bodyPr lIns="0" tIns="0" rIns="0" bIns="0" rtlCol="0" anchor="t">
              <a:spAutoFit/>
            </a:bodyPr>
            <a:lstStyle/>
            <a:p>
              <a:pPr algn="r" rtl="1">
                <a:lnSpc>
                  <a:spcPts val="5628"/>
                </a:lnSpc>
              </a:pPr>
              <a:r>
                <a:rPr lang="ar-EG" sz="3310">
                  <a:solidFill>
                    <a:srgbClr val="FFFFFF"/>
                  </a:solidFill>
                  <a:latin typeface="DIN Next LT Arabic" panose="020B0803020203050203" pitchFamily="34" charset="-78"/>
                  <a:ea typeface="Poppins"/>
                  <a:cs typeface="DIN Next LT Arabic" panose="020B0803020203050203" pitchFamily="34" charset="-78"/>
                  <a:sym typeface="Poppins"/>
                  <a:rtl/>
                </a:rPr>
                <a:t>الذكاء الاصطناعي (</a:t>
              </a:r>
              <a:r>
                <a:rPr lang="en-US" sz="3310">
                  <a:solidFill>
                    <a:srgbClr val="FFFFFF"/>
                  </a:solidFill>
                  <a:latin typeface="DIN Next LT Arabic" panose="020B0803020203050203" pitchFamily="34" charset="-78"/>
                  <a:ea typeface="Poppins"/>
                  <a:cs typeface="DIN Next LT Arabic" panose="020B0803020203050203" pitchFamily="34" charset="-78"/>
                  <a:sym typeface="Poppins"/>
                </a:rPr>
                <a:t>AI</a:t>
              </a:r>
              <a:r>
                <a:rPr lang="ar-EG" sz="3310">
                  <a:solidFill>
                    <a:srgbClr val="FFFFFF"/>
                  </a:solidFill>
                  <a:latin typeface="DIN Next LT Arabic" panose="020B0803020203050203" pitchFamily="34" charset="-78"/>
                  <a:ea typeface="Poppins"/>
                  <a:cs typeface="DIN Next LT Arabic" panose="020B0803020203050203" pitchFamily="34" charset="-78"/>
                  <a:sym typeface="Poppins"/>
                  <a:rtl/>
                </a:rPr>
                <a:t>)</a:t>
              </a:r>
            </a:p>
          </p:txBody>
        </p:sp>
        <p:sp>
          <p:nvSpPr>
            <p:cNvPr id="8" name="TextBox 8"/>
            <p:cNvSpPr txBox="1"/>
            <p:nvPr/>
          </p:nvSpPr>
          <p:spPr>
            <a:xfrm>
              <a:off x="0" y="1490886"/>
              <a:ext cx="7059444" cy="2748415"/>
            </a:xfrm>
            <a:prstGeom prst="rect">
              <a:avLst/>
            </a:prstGeom>
          </p:spPr>
          <p:txBody>
            <a:bodyPr lIns="0" tIns="0" rIns="0" bIns="0" rtlCol="0" anchor="t">
              <a:spAutoFit/>
            </a:bodyPr>
            <a:lstStyle/>
            <a:p>
              <a:pPr marL="714815" lvl="1" indent="-357407" algn="r" rtl="1">
                <a:lnSpc>
                  <a:spcPts val="5628"/>
                </a:lnSpc>
                <a:buFont typeface="Arial"/>
                <a:buChar char="•"/>
              </a:pPr>
              <a:r>
                <a:rPr lang="ar-EG" sz="3310">
                  <a:solidFill>
                    <a:srgbClr val="FFFFFF"/>
                  </a:solidFill>
                  <a:latin typeface="DIN Next LT Arabic" panose="020B0803020203050203" pitchFamily="34" charset="-78"/>
                  <a:ea typeface="Poppins"/>
                  <a:cs typeface="DIN Next LT Arabic" panose="020B0803020203050203" pitchFamily="34" charset="-78"/>
                  <a:sym typeface="Poppins"/>
                  <a:rtl/>
                </a:rPr>
                <a:t>معلم والطلاب افتراضيين</a:t>
              </a:r>
            </a:p>
            <a:p>
              <a:pPr marL="714815" lvl="1" indent="-357407" algn="r" rtl="1">
                <a:lnSpc>
                  <a:spcPts val="5628"/>
                </a:lnSpc>
                <a:buFont typeface="Arial"/>
                <a:buChar char="•"/>
              </a:pPr>
              <a:r>
                <a:rPr lang="ar-EG" sz="3310">
                  <a:solidFill>
                    <a:srgbClr val="FFFFFF"/>
                  </a:solidFill>
                  <a:latin typeface="DIN Next LT Arabic" panose="020B0803020203050203" pitchFamily="34" charset="-78"/>
                  <a:ea typeface="Poppins"/>
                  <a:cs typeface="DIN Next LT Arabic" panose="020B0803020203050203" pitchFamily="34" charset="-78"/>
                  <a:sym typeface="Poppins"/>
                  <a:rtl/>
                </a:rPr>
                <a:t>تحليل البيانات</a:t>
              </a:r>
            </a:p>
            <a:p>
              <a:pPr algn="r" rtl="1">
                <a:lnSpc>
                  <a:spcPts val="5628"/>
                </a:lnSpc>
              </a:pPr>
              <a:endParaRPr lang="ar-EG" sz="3310">
                <a:solidFill>
                  <a:srgbClr val="FFFFFF"/>
                </a:solidFill>
                <a:latin typeface="DIN Next LT Arabic" panose="020B0803020203050203" pitchFamily="34" charset="-78"/>
                <a:ea typeface="Poppins"/>
                <a:cs typeface="DIN Next LT Arabic" panose="020B0803020203050203" pitchFamily="34" charset="-78"/>
                <a:sym typeface="Poppins"/>
                <a:rtl/>
              </a:endParaRPr>
            </a:p>
          </p:txBody>
        </p:sp>
      </p:grpSp>
      <p:grpSp>
        <p:nvGrpSpPr>
          <p:cNvPr id="9" name="Group 9"/>
          <p:cNvGrpSpPr/>
          <p:nvPr/>
        </p:nvGrpSpPr>
        <p:grpSpPr>
          <a:xfrm>
            <a:off x="9210725" y="6621644"/>
            <a:ext cx="7828654" cy="2081076"/>
            <a:chOff x="0" y="0"/>
            <a:chExt cx="10438205" cy="2774767"/>
          </a:xfrm>
        </p:grpSpPr>
        <p:sp>
          <p:nvSpPr>
            <p:cNvPr id="10" name="Freeform 10"/>
            <p:cNvSpPr/>
            <p:nvPr/>
          </p:nvSpPr>
          <p:spPr>
            <a:xfrm>
              <a:off x="9085400" y="0"/>
              <a:ext cx="1352805" cy="1352805"/>
            </a:xfrm>
            <a:custGeom>
              <a:avLst/>
              <a:gdLst/>
              <a:ahLst/>
              <a:cxnLst/>
              <a:rect l="l" t="t" r="r" b="b"/>
              <a:pathLst>
                <a:path w="1352805" h="1352805">
                  <a:moveTo>
                    <a:pt x="0" y="0"/>
                  </a:moveTo>
                  <a:lnTo>
                    <a:pt x="1352804" y="0"/>
                  </a:lnTo>
                  <a:lnTo>
                    <a:pt x="1352804" y="1352805"/>
                  </a:lnTo>
                  <a:lnTo>
                    <a:pt x="0" y="13528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11" name="TextBox 11"/>
            <p:cNvSpPr txBox="1"/>
            <p:nvPr/>
          </p:nvSpPr>
          <p:spPr>
            <a:xfrm>
              <a:off x="0" y="187549"/>
              <a:ext cx="8772229" cy="729409"/>
            </a:xfrm>
            <a:prstGeom prst="rect">
              <a:avLst/>
            </a:prstGeom>
          </p:spPr>
          <p:txBody>
            <a:bodyPr lIns="0" tIns="0" rIns="0" bIns="0" rtlCol="0" anchor="t">
              <a:spAutoFit/>
            </a:bodyPr>
            <a:lstStyle/>
            <a:p>
              <a:pPr algn="r" rtl="1">
                <a:lnSpc>
                  <a:spcPts val="4878"/>
                </a:lnSpc>
              </a:pPr>
              <a:r>
                <a:rPr lang="ar-EG" sz="2869">
                  <a:solidFill>
                    <a:srgbClr val="FFFFFF"/>
                  </a:solidFill>
                  <a:latin typeface="DIN Next LT Arabic" panose="020B0803020203050203" pitchFamily="34" charset="-78"/>
                  <a:ea typeface="Poppins"/>
                  <a:cs typeface="DIN Next LT Arabic" panose="020B0803020203050203" pitchFamily="34" charset="-78"/>
                  <a:sym typeface="Poppins"/>
                  <a:rtl/>
                </a:rPr>
                <a:t>الواقع المعزز (</a:t>
              </a:r>
              <a:r>
                <a:rPr lang="en-US" sz="2869">
                  <a:solidFill>
                    <a:srgbClr val="FFFFFF"/>
                  </a:solidFill>
                  <a:latin typeface="DIN Next LT Arabic" panose="020B0803020203050203" pitchFamily="34" charset="-78"/>
                  <a:ea typeface="Poppins"/>
                  <a:cs typeface="DIN Next LT Arabic" panose="020B0803020203050203" pitchFamily="34" charset="-78"/>
                  <a:sym typeface="Poppins"/>
                </a:rPr>
                <a:t>AR</a:t>
              </a:r>
              <a:r>
                <a:rPr lang="ar-EG" sz="2869">
                  <a:solidFill>
                    <a:srgbClr val="FFFFFF"/>
                  </a:solidFill>
                  <a:latin typeface="DIN Next LT Arabic" panose="020B0803020203050203" pitchFamily="34" charset="-78"/>
                  <a:ea typeface="Poppins"/>
                  <a:cs typeface="DIN Next LT Arabic" panose="020B0803020203050203" pitchFamily="34" charset="-78"/>
                  <a:sym typeface="Poppins"/>
                  <a:rtl/>
                </a:rPr>
                <a:t>) والواقع الافتراضي (</a:t>
              </a:r>
              <a:r>
                <a:rPr lang="en-US" sz="2869">
                  <a:solidFill>
                    <a:srgbClr val="FFFFFF"/>
                  </a:solidFill>
                  <a:latin typeface="DIN Next LT Arabic" panose="020B0803020203050203" pitchFamily="34" charset="-78"/>
                  <a:ea typeface="Poppins"/>
                  <a:cs typeface="DIN Next LT Arabic" panose="020B0803020203050203" pitchFamily="34" charset="-78"/>
                  <a:sym typeface="Poppins"/>
                </a:rPr>
                <a:t>VR</a:t>
              </a:r>
              <a:r>
                <a:rPr lang="ar-EG" sz="2869">
                  <a:solidFill>
                    <a:srgbClr val="FFFFFF"/>
                  </a:solidFill>
                  <a:latin typeface="DIN Next LT Arabic" panose="020B0803020203050203" pitchFamily="34" charset="-78"/>
                  <a:ea typeface="Poppins"/>
                  <a:cs typeface="DIN Next LT Arabic" panose="020B0803020203050203" pitchFamily="34" charset="-78"/>
                  <a:sym typeface="Poppins"/>
                  <a:rtl/>
                </a:rPr>
                <a:t>)</a:t>
              </a:r>
            </a:p>
          </p:txBody>
        </p:sp>
        <p:sp>
          <p:nvSpPr>
            <p:cNvPr id="12" name="TextBox 12"/>
            <p:cNvSpPr txBox="1"/>
            <p:nvPr/>
          </p:nvSpPr>
          <p:spPr>
            <a:xfrm>
              <a:off x="265503" y="1200405"/>
              <a:ext cx="8772229" cy="1574362"/>
            </a:xfrm>
            <a:prstGeom prst="rect">
              <a:avLst/>
            </a:prstGeom>
          </p:spPr>
          <p:txBody>
            <a:bodyPr lIns="0" tIns="0" rIns="0" bIns="0" rtlCol="0" anchor="t">
              <a:spAutoFit/>
            </a:bodyPr>
            <a:lstStyle/>
            <a:p>
              <a:pPr marL="619526" lvl="1" indent="-309763" algn="r" rtl="1">
                <a:lnSpc>
                  <a:spcPts val="4878"/>
                </a:lnSpc>
                <a:buFont typeface="Arial"/>
                <a:buChar char="•"/>
              </a:pPr>
              <a:r>
                <a:rPr lang="ar-EG" sz="2869">
                  <a:solidFill>
                    <a:srgbClr val="FFFFFF"/>
                  </a:solidFill>
                  <a:latin typeface="DIN Next LT Arabic" panose="020B0803020203050203" pitchFamily="34" charset="-78"/>
                  <a:ea typeface="Poppins"/>
                  <a:cs typeface="DIN Next LT Arabic" panose="020B0803020203050203" pitchFamily="34" charset="-78"/>
                  <a:sym typeface="Poppins"/>
                  <a:rtl/>
                </a:rPr>
                <a:t>بيئة تعليمية افتراضية</a:t>
              </a:r>
            </a:p>
            <a:p>
              <a:pPr marL="619526" lvl="1" indent="-309763" algn="r" rtl="1">
                <a:lnSpc>
                  <a:spcPts val="4878"/>
                </a:lnSpc>
                <a:buFont typeface="Arial"/>
                <a:buChar char="•"/>
              </a:pPr>
              <a:r>
                <a:rPr lang="ar-EG" sz="2869">
                  <a:solidFill>
                    <a:srgbClr val="FFFFFF"/>
                  </a:solidFill>
                  <a:latin typeface="DIN Next LT Arabic" panose="020B0803020203050203" pitchFamily="34" charset="-78"/>
                  <a:ea typeface="Poppins"/>
                  <a:cs typeface="DIN Next LT Arabic" panose="020B0803020203050203" pitchFamily="34" charset="-78"/>
                  <a:sym typeface="Poppins"/>
                  <a:rtl/>
                </a:rPr>
                <a:t>أنشطة وتجارب تفاعلية</a:t>
              </a:r>
            </a:p>
          </p:txBody>
        </p:sp>
      </p:grpSp>
      <p:grpSp>
        <p:nvGrpSpPr>
          <p:cNvPr id="13" name="Group 13"/>
          <p:cNvGrpSpPr/>
          <p:nvPr/>
        </p:nvGrpSpPr>
        <p:grpSpPr>
          <a:xfrm>
            <a:off x="826947" y="3288363"/>
            <a:ext cx="7459459" cy="2303835"/>
            <a:chOff x="0" y="0"/>
            <a:chExt cx="9945946" cy="3071780"/>
          </a:xfrm>
        </p:grpSpPr>
        <p:sp>
          <p:nvSpPr>
            <p:cNvPr id="14" name="Freeform 14"/>
            <p:cNvSpPr/>
            <p:nvPr/>
          </p:nvSpPr>
          <p:spPr>
            <a:xfrm>
              <a:off x="8461090" y="0"/>
              <a:ext cx="1484856" cy="1427318"/>
            </a:xfrm>
            <a:custGeom>
              <a:avLst/>
              <a:gdLst/>
              <a:ahLst/>
              <a:cxnLst/>
              <a:rect l="l" t="t" r="r" b="b"/>
              <a:pathLst>
                <a:path w="1484856" h="1427318">
                  <a:moveTo>
                    <a:pt x="0" y="0"/>
                  </a:moveTo>
                  <a:lnTo>
                    <a:pt x="1484856" y="0"/>
                  </a:lnTo>
                  <a:lnTo>
                    <a:pt x="1484856" y="1427318"/>
                  </a:lnTo>
                  <a:lnTo>
                    <a:pt x="0" y="14273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15" name="TextBox 15"/>
            <p:cNvSpPr txBox="1"/>
            <p:nvPr/>
          </p:nvSpPr>
          <p:spPr>
            <a:xfrm>
              <a:off x="0" y="209460"/>
              <a:ext cx="8080546" cy="817898"/>
            </a:xfrm>
            <a:prstGeom prst="rect">
              <a:avLst/>
            </a:prstGeom>
          </p:spPr>
          <p:txBody>
            <a:bodyPr lIns="0" tIns="0" rIns="0" bIns="0" rtlCol="0" anchor="t">
              <a:spAutoFit/>
            </a:bodyPr>
            <a:lstStyle/>
            <a:p>
              <a:pPr algn="r" rtl="1">
                <a:lnSpc>
                  <a:spcPts val="5304"/>
                </a:lnSpc>
              </a:pPr>
              <a:r>
                <a:rPr lang="ar-EG" sz="3120">
                  <a:solidFill>
                    <a:srgbClr val="FFFFFF"/>
                  </a:solidFill>
                  <a:latin typeface="DIN Next LT Arabic" panose="020B0803020203050203" pitchFamily="34" charset="-78"/>
                  <a:ea typeface="Poppins Bold"/>
                  <a:cs typeface="DIN Next LT Arabic" panose="020B0803020203050203" pitchFamily="34" charset="-78"/>
                  <a:sym typeface="Poppins Bold"/>
                  <a:rtl/>
                </a:rPr>
                <a:t>التعلم الآلي (</a:t>
              </a:r>
              <a:r>
                <a:rPr lang="en-US" sz="3120">
                  <a:solidFill>
                    <a:srgbClr val="FFFFFF"/>
                  </a:solidFill>
                  <a:latin typeface="DIN Next LT Arabic" panose="020B0803020203050203" pitchFamily="34" charset="-78"/>
                  <a:ea typeface="Poppins Bold"/>
                  <a:cs typeface="DIN Next LT Arabic" panose="020B0803020203050203" pitchFamily="34" charset="-78"/>
                  <a:sym typeface="Poppins Bold"/>
                </a:rPr>
                <a:t>Machine Learning</a:t>
              </a:r>
              <a:r>
                <a:rPr lang="ar-EG" sz="3120">
                  <a:solidFill>
                    <a:srgbClr val="FFFFFF"/>
                  </a:solidFill>
                  <a:latin typeface="DIN Next LT Arabic" panose="020B0803020203050203" pitchFamily="34" charset="-78"/>
                  <a:ea typeface="Poppins Bold"/>
                  <a:cs typeface="DIN Next LT Arabic" panose="020B0803020203050203" pitchFamily="34" charset="-78"/>
                  <a:sym typeface="Poppins Bold"/>
                  <a:rtl/>
                </a:rPr>
                <a:t>)</a:t>
              </a:r>
            </a:p>
          </p:txBody>
        </p:sp>
        <p:sp>
          <p:nvSpPr>
            <p:cNvPr id="16" name="TextBox 16"/>
            <p:cNvSpPr txBox="1"/>
            <p:nvPr/>
          </p:nvSpPr>
          <p:spPr>
            <a:xfrm>
              <a:off x="1722518" y="1362317"/>
              <a:ext cx="6652682" cy="1709463"/>
            </a:xfrm>
            <a:prstGeom prst="rect">
              <a:avLst/>
            </a:prstGeom>
          </p:spPr>
          <p:txBody>
            <a:bodyPr lIns="0" tIns="0" rIns="0" bIns="0" rtlCol="0" anchor="t">
              <a:spAutoFit/>
            </a:bodyPr>
            <a:lstStyle/>
            <a:p>
              <a:pPr marL="673627" lvl="1" indent="-336814" algn="r" rtl="1">
                <a:lnSpc>
                  <a:spcPts val="5304"/>
                </a:lnSpc>
                <a:buFont typeface="Arial"/>
                <a:buChar char="•"/>
              </a:pPr>
              <a:r>
                <a:rPr lang="ar-EG" sz="3120">
                  <a:solidFill>
                    <a:srgbClr val="FFFFFF"/>
                  </a:solidFill>
                  <a:latin typeface="DIN Next LT Arabic" panose="020B0803020203050203" pitchFamily="34" charset="-78"/>
                  <a:ea typeface="Poppins"/>
                  <a:cs typeface="DIN Next LT Arabic" panose="020B0803020203050203" pitchFamily="34" charset="-78"/>
                  <a:sym typeface="Poppins"/>
                  <a:rtl/>
                </a:rPr>
                <a:t>تخصيص الدروس</a:t>
              </a:r>
            </a:p>
            <a:p>
              <a:pPr marL="673627" lvl="1" indent="-336814" algn="r" rtl="1">
                <a:lnSpc>
                  <a:spcPts val="5304"/>
                </a:lnSpc>
                <a:buFont typeface="Arial"/>
                <a:buChar char="•"/>
              </a:pPr>
              <a:r>
                <a:rPr lang="ar-EG" sz="3120">
                  <a:solidFill>
                    <a:srgbClr val="FFFFFF"/>
                  </a:solidFill>
                  <a:latin typeface="DIN Next LT Arabic" panose="020B0803020203050203" pitchFamily="34" charset="-78"/>
                  <a:ea typeface="Poppins"/>
                  <a:cs typeface="DIN Next LT Arabic" panose="020B0803020203050203" pitchFamily="34" charset="-78"/>
                  <a:sym typeface="Poppins"/>
                  <a:rtl/>
                </a:rPr>
                <a:t>تقييم الأداء</a:t>
              </a:r>
            </a:p>
          </p:txBody>
        </p:sp>
      </p:grpSp>
      <p:sp>
        <p:nvSpPr>
          <p:cNvPr id="17" name="Freeform 17"/>
          <p:cNvSpPr/>
          <p:nvPr/>
        </p:nvSpPr>
        <p:spPr>
          <a:xfrm>
            <a:off x="7168729" y="7076889"/>
            <a:ext cx="1401576" cy="1151841"/>
          </a:xfrm>
          <a:custGeom>
            <a:avLst/>
            <a:gdLst/>
            <a:ahLst/>
            <a:cxnLst/>
            <a:rect l="l" t="t" r="r" b="b"/>
            <a:pathLst>
              <a:path w="1401576" h="1151841">
                <a:moveTo>
                  <a:pt x="0" y="0"/>
                </a:moveTo>
                <a:lnTo>
                  <a:pt x="1401576" y="0"/>
                </a:lnTo>
                <a:lnTo>
                  <a:pt x="1401576" y="1151840"/>
                </a:lnTo>
                <a:lnTo>
                  <a:pt x="0" y="11518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18" name="TextBox 18"/>
          <p:cNvSpPr txBox="1"/>
          <p:nvPr/>
        </p:nvSpPr>
        <p:spPr>
          <a:xfrm>
            <a:off x="826947" y="9328917"/>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sp>
        <p:nvSpPr>
          <p:cNvPr id="19" name="TextBox 19"/>
          <p:cNvSpPr txBox="1"/>
          <p:nvPr/>
        </p:nvSpPr>
        <p:spPr>
          <a:xfrm>
            <a:off x="5129303" y="579712"/>
            <a:ext cx="7256933" cy="1913117"/>
          </a:xfrm>
          <a:prstGeom prst="rect">
            <a:avLst/>
          </a:prstGeom>
        </p:spPr>
        <p:txBody>
          <a:bodyPr lIns="0" tIns="0" rIns="0" bIns="0" rtlCol="0" anchor="t">
            <a:spAutoFit/>
          </a:bodyPr>
          <a:lstStyle/>
          <a:p>
            <a:pPr algn="ctr" rtl="1">
              <a:lnSpc>
                <a:spcPts val="7263"/>
              </a:lnSpc>
            </a:pP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التقنيات والأدوات المستخدمة</a:t>
            </a:r>
          </a:p>
        </p:txBody>
      </p:sp>
      <p:sp>
        <p:nvSpPr>
          <p:cNvPr id="20" name="TextBox 20"/>
          <p:cNvSpPr txBox="1"/>
          <p:nvPr/>
        </p:nvSpPr>
        <p:spPr>
          <a:xfrm>
            <a:off x="560040" y="7179632"/>
            <a:ext cx="6354845" cy="1584325"/>
          </a:xfrm>
          <a:prstGeom prst="rect">
            <a:avLst/>
          </a:prstGeom>
        </p:spPr>
        <p:txBody>
          <a:bodyPr lIns="0" tIns="0" rIns="0" bIns="0" rtlCol="0" anchor="t">
            <a:spAutoFit/>
          </a:bodyPr>
          <a:lstStyle/>
          <a:p>
            <a:pPr algn="r" rtl="1">
              <a:lnSpc>
                <a:spcPts val="4249"/>
              </a:lnSpc>
            </a:pPr>
            <a:r>
              <a:rPr lang="ar-EG" sz="2499">
                <a:solidFill>
                  <a:srgbClr val="FFFFFF"/>
                </a:solidFill>
                <a:latin typeface="DIN Next LT Arabic" panose="020B0803020203050203" pitchFamily="34" charset="-78"/>
                <a:ea typeface="Poppins"/>
                <a:cs typeface="DIN Next LT Arabic" panose="020B0803020203050203" pitchFamily="34" charset="-78"/>
                <a:sym typeface="Poppins"/>
                <a:rtl/>
              </a:rPr>
              <a:t>تحليل البيانات الكبيرة (</a:t>
            </a:r>
            <a:r>
              <a:rPr lang="en-US" sz="2499">
                <a:solidFill>
                  <a:srgbClr val="FFFFFF"/>
                </a:solidFill>
                <a:latin typeface="DIN Next LT Arabic" panose="020B0803020203050203" pitchFamily="34" charset="-78"/>
                <a:ea typeface="Poppins"/>
                <a:cs typeface="DIN Next LT Arabic" panose="020B0803020203050203" pitchFamily="34" charset="-78"/>
                <a:sym typeface="Poppins"/>
              </a:rPr>
              <a:t>Big Data Analytics</a:t>
            </a:r>
            <a:r>
              <a:rPr lang="ar-EG" sz="2499">
                <a:solidFill>
                  <a:srgbClr val="FFFFFF"/>
                </a:solidFill>
                <a:latin typeface="DIN Next LT Arabic" panose="020B0803020203050203" pitchFamily="34" charset="-78"/>
                <a:ea typeface="Poppins"/>
                <a:cs typeface="DIN Next LT Arabic" panose="020B0803020203050203" pitchFamily="34" charset="-78"/>
                <a:sym typeface="Poppins"/>
                <a:rtl/>
              </a:rPr>
              <a:t>)</a:t>
            </a:r>
          </a:p>
          <a:p>
            <a:pPr marL="539749" lvl="1" indent="-269875" algn="r" rtl="1">
              <a:lnSpc>
                <a:spcPts val="4249"/>
              </a:lnSpc>
              <a:buFont typeface="Arial"/>
              <a:buChar char="•"/>
            </a:pPr>
            <a:r>
              <a:rPr lang="ar-EG" sz="2499">
                <a:solidFill>
                  <a:srgbClr val="FFFFFF"/>
                </a:solidFill>
                <a:latin typeface="DIN Next LT Arabic" panose="020B0803020203050203" pitchFamily="34" charset="-78"/>
                <a:ea typeface="Poppins"/>
                <a:cs typeface="DIN Next LT Arabic" panose="020B0803020203050203" pitchFamily="34" charset="-78"/>
                <a:sym typeface="Poppins"/>
                <a:rtl/>
              </a:rPr>
              <a:t>جمع البيانات وتحليلها</a:t>
            </a:r>
          </a:p>
          <a:p>
            <a:pPr algn="r" rtl="1">
              <a:lnSpc>
                <a:spcPts val="4249"/>
              </a:lnSpc>
            </a:pPr>
            <a:endParaRPr lang="ar-EG" sz="2499">
              <a:solidFill>
                <a:srgbClr val="FFFFFF"/>
              </a:solidFill>
              <a:latin typeface="DIN Next LT Arabic" panose="020B0803020203050203" pitchFamily="34" charset="-78"/>
              <a:ea typeface="Poppins"/>
              <a:cs typeface="DIN Next LT Arabic" panose="020B0803020203050203" pitchFamily="34" charset="-78"/>
              <a:sym typeface="Poppins"/>
              <a:rt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225625" y="78986"/>
            <a:ext cx="1899427" cy="18994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ar-SA">
                <a:latin typeface="DIN Next LT Arabic" panose="020B0803020203050203" pitchFamily="34" charset="-78"/>
                <a:cs typeface="DIN Next LT Arabic" panose="020B0803020203050203" pitchFamily="34" charset="-78"/>
              </a:endParaRPr>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28"/>
                </a:lnSpc>
              </a:pPr>
              <a:endParaRPr>
                <a:latin typeface="DIN Next LT Arabic" panose="020B0803020203050203" pitchFamily="34" charset="-78"/>
                <a:cs typeface="DIN Next LT Arabic" panose="020B0803020203050203" pitchFamily="34" charset="-78"/>
              </a:endParaRPr>
            </a:p>
          </p:txBody>
        </p:sp>
      </p:grpSp>
      <p:sp>
        <p:nvSpPr>
          <p:cNvPr id="5" name="Freeform 5"/>
          <p:cNvSpPr/>
          <p:nvPr/>
        </p:nvSpPr>
        <p:spPr>
          <a:xfrm>
            <a:off x="15409617" y="5666705"/>
            <a:ext cx="1849683" cy="1602288"/>
          </a:xfrm>
          <a:custGeom>
            <a:avLst/>
            <a:gdLst/>
            <a:ahLst/>
            <a:cxnLst/>
            <a:rect l="l" t="t" r="r" b="b"/>
            <a:pathLst>
              <a:path w="1849683" h="1602288">
                <a:moveTo>
                  <a:pt x="0" y="0"/>
                </a:moveTo>
                <a:lnTo>
                  <a:pt x="1849683" y="0"/>
                </a:lnTo>
                <a:lnTo>
                  <a:pt x="1849683" y="1602287"/>
                </a:lnTo>
                <a:lnTo>
                  <a:pt x="0" y="1602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6" name="Freeform 6"/>
          <p:cNvSpPr/>
          <p:nvPr/>
        </p:nvSpPr>
        <p:spPr>
          <a:xfrm>
            <a:off x="6111521" y="5666705"/>
            <a:ext cx="1961037" cy="1885047"/>
          </a:xfrm>
          <a:custGeom>
            <a:avLst/>
            <a:gdLst/>
            <a:ahLst/>
            <a:cxnLst/>
            <a:rect l="l" t="t" r="r" b="b"/>
            <a:pathLst>
              <a:path w="1961037" h="1885047">
                <a:moveTo>
                  <a:pt x="0" y="0"/>
                </a:moveTo>
                <a:lnTo>
                  <a:pt x="1961038" y="0"/>
                </a:lnTo>
                <a:lnTo>
                  <a:pt x="1961038" y="1885047"/>
                </a:lnTo>
                <a:lnTo>
                  <a:pt x="0" y="1885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7" name="Freeform 7"/>
          <p:cNvSpPr/>
          <p:nvPr/>
        </p:nvSpPr>
        <p:spPr>
          <a:xfrm>
            <a:off x="10620933" y="3212910"/>
            <a:ext cx="1900798" cy="1653694"/>
          </a:xfrm>
          <a:custGeom>
            <a:avLst/>
            <a:gdLst/>
            <a:ahLst/>
            <a:cxnLst/>
            <a:rect l="l" t="t" r="r" b="b"/>
            <a:pathLst>
              <a:path w="1900798" h="1653694">
                <a:moveTo>
                  <a:pt x="0" y="0"/>
                </a:moveTo>
                <a:lnTo>
                  <a:pt x="1900799" y="0"/>
                </a:lnTo>
                <a:lnTo>
                  <a:pt x="1900799" y="1653694"/>
                </a:lnTo>
                <a:lnTo>
                  <a:pt x="0" y="1653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a:latin typeface="DIN Next LT Arabic" panose="020B0803020203050203" pitchFamily="34" charset="-78"/>
              <a:cs typeface="DIN Next LT Arabic" panose="020B0803020203050203" pitchFamily="34" charset="-78"/>
            </a:endParaRPr>
          </a:p>
        </p:txBody>
      </p:sp>
      <p:sp>
        <p:nvSpPr>
          <p:cNvPr id="8" name="TextBox 8"/>
          <p:cNvSpPr txBox="1"/>
          <p:nvPr/>
        </p:nvSpPr>
        <p:spPr>
          <a:xfrm>
            <a:off x="1028700" y="9040813"/>
            <a:ext cx="3396213" cy="325858"/>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DIN Next LT Arabic" panose="020B0803020203050203" pitchFamily="34" charset="-78"/>
                <a:ea typeface="Poppins"/>
                <a:cs typeface="DIN Next LT Arabic" panose="020B0803020203050203" pitchFamily="34" charset="-78"/>
                <a:sym typeface="Poppins"/>
              </a:rPr>
              <a:t>EduSpace Team</a:t>
            </a:r>
          </a:p>
        </p:txBody>
      </p:sp>
      <p:sp>
        <p:nvSpPr>
          <p:cNvPr id="9" name="TextBox 9"/>
          <p:cNvSpPr txBox="1"/>
          <p:nvPr/>
        </p:nvSpPr>
        <p:spPr>
          <a:xfrm>
            <a:off x="4918406" y="275083"/>
            <a:ext cx="7256933" cy="1913117"/>
          </a:xfrm>
          <a:prstGeom prst="rect">
            <a:avLst/>
          </a:prstGeom>
        </p:spPr>
        <p:txBody>
          <a:bodyPr lIns="0" tIns="0" rIns="0" bIns="0" rtlCol="0" anchor="t">
            <a:spAutoFit/>
          </a:bodyPr>
          <a:lstStyle/>
          <a:p>
            <a:pPr algn="ctr" rtl="1">
              <a:lnSpc>
                <a:spcPts val="7263"/>
              </a:lnSpc>
            </a:pPr>
            <a:r>
              <a:rPr lang="ar-EG" sz="6543">
                <a:solidFill>
                  <a:srgbClr val="FFFFFF"/>
                </a:solidFill>
                <a:latin typeface="DIN Next LT Arabic" panose="020B0803020203050203" pitchFamily="34" charset="-78"/>
                <a:ea typeface="Poppins Bold"/>
                <a:cs typeface="DIN Next LT Arabic" panose="020B0803020203050203" pitchFamily="34" charset="-78"/>
                <a:sym typeface="Poppins Bold"/>
                <a:rtl/>
              </a:rPr>
              <a:t>التقنيات والأدوات المستخدمة</a:t>
            </a:r>
          </a:p>
        </p:txBody>
      </p:sp>
      <p:sp>
        <p:nvSpPr>
          <p:cNvPr id="10" name="TextBox 10"/>
          <p:cNvSpPr txBox="1"/>
          <p:nvPr/>
        </p:nvSpPr>
        <p:spPr>
          <a:xfrm>
            <a:off x="4918406" y="3323554"/>
            <a:ext cx="5528741" cy="1724025"/>
          </a:xfrm>
          <a:prstGeom prst="rect">
            <a:avLst/>
          </a:prstGeom>
        </p:spPr>
        <p:txBody>
          <a:bodyPr lIns="0" tIns="0" rIns="0" bIns="0" rtlCol="0" anchor="t">
            <a:spAutoFit/>
          </a:bodyPr>
          <a:lstStyle/>
          <a:p>
            <a:pPr algn="r" rtl="1">
              <a:lnSpc>
                <a:spcPts val="4589"/>
              </a:lnSpc>
            </a:pPr>
            <a:r>
              <a:rPr lang="ar-EG" sz="2699">
                <a:solidFill>
                  <a:srgbClr val="FFFFFF"/>
                </a:solidFill>
                <a:latin typeface="DIN Next LT Arabic" panose="020B0803020203050203" pitchFamily="34" charset="-78"/>
                <a:ea typeface="Poppins Bold"/>
                <a:cs typeface="DIN Next LT Arabic" panose="020B0803020203050203" pitchFamily="34" charset="-78"/>
                <a:sym typeface="Poppins Bold"/>
                <a:rtl/>
              </a:rPr>
              <a:t>التعليم الإلكتروني (</a:t>
            </a:r>
            <a:r>
              <a:rPr lang="en-US" sz="2699">
                <a:solidFill>
                  <a:srgbClr val="FFFFFF"/>
                </a:solidFill>
                <a:latin typeface="DIN Next LT Arabic" panose="020B0803020203050203" pitchFamily="34" charset="-78"/>
                <a:ea typeface="Poppins Bold"/>
                <a:cs typeface="DIN Next LT Arabic" panose="020B0803020203050203" pitchFamily="34" charset="-78"/>
                <a:sym typeface="Poppins Bold"/>
              </a:rPr>
              <a:t>E-Learning</a:t>
            </a:r>
            <a:r>
              <a:rPr lang="ar-EG" sz="2699">
                <a:solidFill>
                  <a:srgbClr val="FFFFFF"/>
                </a:solidFill>
                <a:latin typeface="DIN Next LT Arabic" panose="020B0803020203050203" pitchFamily="34" charset="-78"/>
                <a:ea typeface="Poppins Bold"/>
                <a:cs typeface="DIN Next LT Arabic" panose="020B0803020203050203" pitchFamily="34" charset="-78"/>
                <a:sym typeface="Poppins Bold"/>
                <a:rtl/>
              </a:rPr>
              <a:t>)</a:t>
            </a:r>
          </a:p>
          <a:p>
            <a:pPr marL="582928" lvl="1" indent="-291464" algn="r" rtl="1">
              <a:lnSpc>
                <a:spcPts val="4589"/>
              </a:lnSpc>
              <a:buFont typeface="Arial"/>
              <a:buChar char="•"/>
            </a:pPr>
            <a:r>
              <a:rPr lang="ar-EG" sz="2699">
                <a:solidFill>
                  <a:srgbClr val="FFFFFF"/>
                </a:solidFill>
                <a:latin typeface="DIN Next LT Arabic" panose="020B0803020203050203" pitchFamily="34" charset="-78"/>
                <a:ea typeface="Poppins"/>
                <a:cs typeface="DIN Next LT Arabic" panose="020B0803020203050203" pitchFamily="34" charset="-78"/>
                <a:sym typeface="Poppins"/>
                <a:rtl/>
              </a:rPr>
              <a:t>منصة تعليمية</a:t>
            </a:r>
          </a:p>
          <a:p>
            <a:pPr marL="582928" lvl="1" indent="-291464" algn="r" rtl="1">
              <a:lnSpc>
                <a:spcPts val="4589"/>
              </a:lnSpc>
              <a:buFont typeface="Arial"/>
              <a:buChar char="•"/>
            </a:pPr>
            <a:r>
              <a:rPr lang="ar-EG" sz="2699">
                <a:solidFill>
                  <a:srgbClr val="FFFFFF"/>
                </a:solidFill>
                <a:latin typeface="DIN Next LT Arabic" panose="020B0803020203050203" pitchFamily="34" charset="-78"/>
                <a:ea typeface="Poppins"/>
                <a:cs typeface="DIN Next LT Arabic" panose="020B0803020203050203" pitchFamily="34" charset="-78"/>
                <a:sym typeface="Poppins"/>
                <a:rtl/>
              </a:rPr>
              <a:t>مواد تعليمية متعددة الوسائط</a:t>
            </a:r>
          </a:p>
        </p:txBody>
      </p:sp>
      <p:sp>
        <p:nvSpPr>
          <p:cNvPr id="11" name="TextBox 11"/>
          <p:cNvSpPr txBox="1"/>
          <p:nvPr/>
        </p:nvSpPr>
        <p:spPr>
          <a:xfrm>
            <a:off x="10219233" y="5485730"/>
            <a:ext cx="4699171" cy="2651126"/>
          </a:xfrm>
          <a:prstGeom prst="rect">
            <a:avLst/>
          </a:prstGeom>
        </p:spPr>
        <p:txBody>
          <a:bodyPr lIns="0" tIns="0" rIns="0" bIns="0" rtlCol="0" anchor="t">
            <a:spAutoFit/>
          </a:bodyPr>
          <a:lstStyle/>
          <a:p>
            <a:pPr algn="r" rtl="1">
              <a:lnSpc>
                <a:spcPts val="5269"/>
              </a:lnSpc>
            </a:pPr>
            <a:r>
              <a:rPr lang="ar-EG" sz="3099">
                <a:solidFill>
                  <a:srgbClr val="FFFFFF"/>
                </a:solidFill>
                <a:latin typeface="DIN Next LT Arabic" panose="020B0803020203050203" pitchFamily="34" charset="-78"/>
                <a:ea typeface="Poppins Bold"/>
                <a:cs typeface="DIN Next LT Arabic" panose="020B0803020203050203" pitchFamily="34" charset="-78"/>
                <a:sym typeface="Poppins Bold"/>
                <a:rtl/>
              </a:rPr>
              <a:t>التواصل الافتراضي</a:t>
            </a:r>
          </a:p>
          <a:p>
            <a:pPr marL="669286" lvl="1" indent="-334643" algn="r" rtl="1">
              <a:lnSpc>
                <a:spcPts val="5269"/>
              </a:lnSpc>
              <a:buFont typeface="Arial"/>
              <a:buChar char="•"/>
            </a:pPr>
            <a:r>
              <a:rPr lang="ar-EG" sz="3099">
                <a:solidFill>
                  <a:srgbClr val="FFFFFF"/>
                </a:solidFill>
                <a:latin typeface="DIN Next LT Arabic" panose="020B0803020203050203" pitchFamily="34" charset="-78"/>
                <a:ea typeface="Poppins"/>
                <a:cs typeface="DIN Next LT Arabic" panose="020B0803020203050203" pitchFamily="34" charset="-78"/>
                <a:sym typeface="Poppins"/>
                <a:rtl/>
              </a:rPr>
              <a:t>دردشة نصية وصوتية</a:t>
            </a:r>
          </a:p>
          <a:p>
            <a:pPr marL="669286" lvl="1" indent="-334643" algn="r" rtl="1">
              <a:lnSpc>
                <a:spcPts val="5269"/>
              </a:lnSpc>
              <a:buFont typeface="Arial"/>
              <a:buChar char="•"/>
            </a:pPr>
            <a:r>
              <a:rPr lang="ar-EG" sz="3099">
                <a:solidFill>
                  <a:srgbClr val="FFFFFF"/>
                </a:solidFill>
                <a:latin typeface="DIN Next LT Arabic" panose="020B0803020203050203" pitchFamily="34" charset="-78"/>
                <a:ea typeface="Poppins"/>
                <a:cs typeface="DIN Next LT Arabic" panose="020B0803020203050203" pitchFamily="34" charset="-78"/>
                <a:sym typeface="Poppins"/>
                <a:rtl/>
              </a:rPr>
              <a:t>مؤتمرات الفيديو</a:t>
            </a:r>
          </a:p>
          <a:p>
            <a:pPr algn="r" rtl="1">
              <a:lnSpc>
                <a:spcPts val="5269"/>
              </a:lnSpc>
            </a:pPr>
            <a:endParaRPr lang="ar-EG" sz="3099">
              <a:solidFill>
                <a:srgbClr val="FFFFFF"/>
              </a:solidFill>
              <a:latin typeface="DIN Next LT Arabic" panose="020B0803020203050203" pitchFamily="34" charset="-78"/>
              <a:ea typeface="Poppins"/>
              <a:cs typeface="DIN Next LT Arabic" panose="020B0803020203050203" pitchFamily="34" charset="-78"/>
              <a:sym typeface="Poppins"/>
              <a:rtl/>
            </a:endParaRPr>
          </a:p>
        </p:txBody>
      </p:sp>
      <p:sp>
        <p:nvSpPr>
          <p:cNvPr id="12" name="TextBox 12"/>
          <p:cNvSpPr txBox="1"/>
          <p:nvPr/>
        </p:nvSpPr>
        <p:spPr>
          <a:xfrm>
            <a:off x="1764253" y="5720228"/>
            <a:ext cx="4040362" cy="1635125"/>
          </a:xfrm>
          <a:prstGeom prst="rect">
            <a:avLst/>
          </a:prstGeom>
        </p:spPr>
        <p:txBody>
          <a:bodyPr lIns="0" tIns="0" rIns="0" bIns="0" rtlCol="0" anchor="t">
            <a:spAutoFit/>
          </a:bodyPr>
          <a:lstStyle/>
          <a:p>
            <a:pPr algn="r" rtl="1">
              <a:lnSpc>
                <a:spcPts val="4419"/>
              </a:lnSpc>
            </a:pPr>
            <a:r>
              <a:rPr lang="ar-EG" sz="2599">
                <a:solidFill>
                  <a:srgbClr val="FFFFFF"/>
                </a:solidFill>
                <a:latin typeface="DIN Next LT Arabic" panose="020B0803020203050203" pitchFamily="34" charset="-78"/>
                <a:ea typeface="Poppins Bold"/>
                <a:cs typeface="DIN Next LT Arabic" panose="020B0803020203050203" pitchFamily="34" charset="-78"/>
                <a:sym typeface="Poppins Bold"/>
                <a:rtl/>
              </a:rPr>
              <a:t>أدوات التقييم والمتابعة</a:t>
            </a:r>
          </a:p>
          <a:p>
            <a:pPr marL="561339" lvl="1" indent="-280669" algn="r" rtl="1">
              <a:lnSpc>
                <a:spcPts val="4419"/>
              </a:lnSpc>
              <a:buFont typeface="Arial"/>
              <a:buChar char="•"/>
            </a:pPr>
            <a:r>
              <a:rPr lang="ar-EG" sz="2599">
                <a:solidFill>
                  <a:srgbClr val="FFFFFF"/>
                </a:solidFill>
                <a:latin typeface="DIN Next LT Arabic" panose="020B0803020203050203" pitchFamily="34" charset="-78"/>
                <a:ea typeface="Poppins"/>
                <a:cs typeface="DIN Next LT Arabic" panose="020B0803020203050203" pitchFamily="34" charset="-78"/>
                <a:sym typeface="Poppins"/>
                <a:rtl/>
              </a:rPr>
              <a:t>اختبارات تفاعلية</a:t>
            </a:r>
          </a:p>
          <a:p>
            <a:pPr marL="561339" lvl="1" indent="-280669" algn="r" rtl="1">
              <a:lnSpc>
                <a:spcPts val="4419"/>
              </a:lnSpc>
              <a:buFont typeface="Arial"/>
              <a:buChar char="•"/>
            </a:pPr>
            <a:r>
              <a:rPr lang="ar-EG" sz="2599">
                <a:solidFill>
                  <a:srgbClr val="FFFFFF"/>
                </a:solidFill>
                <a:latin typeface="DIN Next LT Arabic" panose="020B0803020203050203" pitchFamily="34" charset="-78"/>
                <a:ea typeface="Poppins"/>
                <a:cs typeface="DIN Next LT Arabic" panose="020B0803020203050203" pitchFamily="34" charset="-78"/>
                <a:sym typeface="Poppins"/>
                <a:rtl/>
              </a:rPr>
              <a:t>تقارير الأداء</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830</Words>
  <Application>Microsoft Office PowerPoint</Application>
  <PresentationFormat>مخصص</PresentationFormat>
  <Paragraphs>133</Paragraphs>
  <Slides>17</Slides>
  <Notes>0</Notes>
  <HiddenSlides>0</HiddenSlides>
  <MMClips>0</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17</vt:i4>
      </vt:variant>
    </vt:vector>
  </HeadingPairs>
  <TitlesOfParts>
    <vt:vector size="23" baseType="lpstr">
      <vt:lpstr>Poppins</vt:lpstr>
      <vt:lpstr>Arial</vt:lpstr>
      <vt:lpstr>Calibri</vt:lpstr>
      <vt:lpstr>Poppins Bold</vt:lpstr>
      <vt:lpstr>DIN Next LT Arabic</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نسخة من Black and Purple Modern Gradient Element Space Scientific Project Presentation</dc:title>
  <cp:lastModifiedBy>لجين احمد جبريل عاتي</cp:lastModifiedBy>
  <cp:revision>3</cp:revision>
  <dcterms:created xsi:type="dcterms:W3CDTF">2006-08-16T00:00:00Z</dcterms:created>
  <dcterms:modified xsi:type="dcterms:W3CDTF">2024-07-11T12:59:27Z</dcterms:modified>
  <dc:identifier>DAGKo-mwBN4</dc:identifier>
</cp:coreProperties>
</file>